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1" r:id="rId5"/>
    <p:sldId id="296" r:id="rId6"/>
    <p:sldId id="292" r:id="rId7"/>
    <p:sldId id="293" r:id="rId8"/>
    <p:sldId id="294" r:id="rId9"/>
    <p:sldId id="290" r:id="rId10"/>
    <p:sldId id="295" r:id="rId11"/>
    <p:sldId id="297" r:id="rId12"/>
    <p:sldId id="298" r:id="rId13"/>
    <p:sldId id="300" r:id="rId14"/>
    <p:sldId id="304" r:id="rId15"/>
    <p:sldId id="305" r:id="rId16"/>
    <p:sldId id="307" r:id="rId17"/>
    <p:sldId id="306"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1224"/>
    <a:srgbClr val="E77610"/>
    <a:srgbClr val="F7E8DC"/>
    <a:srgbClr val="F29100"/>
    <a:srgbClr val="E84374"/>
    <a:srgbClr val="24AEE4"/>
    <a:srgbClr val="1FA960"/>
    <a:srgbClr val="E31D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F8F42-606C-0047-9F7A-5F53AF45869C}" v="4" dt="2025-04-14T12:01:53.24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5" autoAdjust="0"/>
    <p:restoredTop sz="96327"/>
  </p:normalViewPr>
  <p:slideViewPr>
    <p:cSldViewPr snapToGrid="0">
      <p:cViewPr varScale="1">
        <p:scale>
          <a:sx n="65" d="100"/>
          <a:sy n="65"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Rodríguez Agudo" userId="39a4761a-0b99-4465-8fe3-68ec8b86e547" providerId="ADAL" clId="{AA3365D5-1971-AF4E-83B4-52156BAC3A45}"/>
    <pc:docChg chg="modSld">
      <pc:chgData name="Beatriz Rodríguez Agudo" userId="39a4761a-0b99-4465-8fe3-68ec8b86e547" providerId="ADAL" clId="{AA3365D5-1971-AF4E-83B4-52156BAC3A45}" dt="2025-04-14T13:48:22.153" v="0" actId="20577"/>
      <pc:docMkLst>
        <pc:docMk/>
      </pc:docMkLst>
      <pc:sldChg chg="modSp mod">
        <pc:chgData name="Beatriz Rodríguez Agudo" userId="39a4761a-0b99-4465-8fe3-68ec8b86e547" providerId="ADAL" clId="{AA3365D5-1971-AF4E-83B4-52156BAC3A45}" dt="2025-04-14T13:48:22.153" v="0" actId="20577"/>
        <pc:sldMkLst>
          <pc:docMk/>
          <pc:sldMk cId="742131429" sldId="290"/>
        </pc:sldMkLst>
        <pc:spChg chg="mod">
          <ac:chgData name="Beatriz Rodríguez Agudo" userId="39a4761a-0b99-4465-8fe3-68ec8b86e547" providerId="ADAL" clId="{AA3365D5-1971-AF4E-83B4-52156BAC3A45}" dt="2025-04-14T13:48:22.153" v="0" actId="20577"/>
          <ac:spMkLst>
            <pc:docMk/>
            <pc:sldMk cId="742131429" sldId="290"/>
            <ac:spMk id="33" creationId="{946382C5-8C9C-9410-CDBD-F330C30FF31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01/07/2025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01/07/2025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01/07/2025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01/07/2025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01/07/2025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duetsports.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agrama&#10;&#10;El contenido generado por IA puede ser incorrecto.">
            <a:extLst>
              <a:ext uri="{FF2B5EF4-FFF2-40B4-BE49-F238E27FC236}">
                <a16:creationId xmlns:a16="http://schemas.microsoft.com/office/drawing/2014/main" id="{ACF52440-4D6F-37EA-436A-3E9D54171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926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26902"/>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b="1" dirty="0">
                <a:solidFill>
                  <a:srgbClr val="6A1224"/>
                </a:solidFill>
                <a:latin typeface="Aharoni"/>
                <a:cs typeface="Calibri Light"/>
              </a:rPr>
              <a:t>QUÉ NECESITAREMOS?</a:t>
            </a:r>
            <a:endParaRPr lang="es-ES" sz="4000" dirty="0">
              <a:solidFill>
                <a:srgbClr val="6A1224"/>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5" name="Marcador de contenido 2">
            <a:extLst>
              <a:ext uri="{FF2B5EF4-FFF2-40B4-BE49-F238E27FC236}">
                <a16:creationId xmlns:a16="http://schemas.microsoft.com/office/drawing/2014/main" id="{DF943284-DE6E-811A-BE4C-5CAF743200C9}"/>
              </a:ext>
            </a:extLst>
          </p:cNvPr>
          <p:cNvSpPr txBox="1">
            <a:spLocks/>
          </p:cNvSpPr>
          <p:nvPr/>
        </p:nvSpPr>
        <p:spPr>
          <a:xfrm>
            <a:off x="838200" y="1612063"/>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751"/>
              </a:spcBef>
              <a:buFont typeface="Courier New,monospace" panose="020B0604020202020204" pitchFamily="34" charset="0"/>
              <a:buChar char="o"/>
            </a:pPr>
            <a:r>
              <a:rPr lang="ca-ES" sz="1400" b="1" dirty="0">
                <a:solidFill>
                  <a:srgbClr val="6A1224"/>
                </a:solidFill>
                <a:latin typeface="Aharoni"/>
                <a:cs typeface="Arial"/>
              </a:rPr>
              <a:t>EQUIPAMIENTO NECESARIO CADA DÍA:</a:t>
            </a:r>
            <a:endParaRPr lang="ca-ES" sz="1400" dirty="0">
              <a:solidFill>
                <a:srgbClr val="6A1224"/>
              </a:solidFill>
              <a:latin typeface="Aharoni"/>
              <a:cs typeface="Arial"/>
            </a:endParaRP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ROPA CÓMODA (PREFERIBLEMENTE DEPORTIVA)</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CALZADO DEPORTIVO (PREFERIBLEMENTE CERRADO)</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ROBA DE BAÑO (CHANCLETAS, “CALCETINES PARA PISCINA INTERIOR”, TOALLA, GORRO DE BAÑO, BAÑADOR)</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GORRA (ACTIVIDADES AL AIRE LIBRE)</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DESAYUNO SALUDABLE</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CANTIMPLORA Y/O BOTELLA DE AGUA</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MUDA DE RECAMBIO (PEQUEÑOS)</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ROPA MARCADA (PEQUEÑOS, MEDIANOS)</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CREMA SOLAR (RESISTENTE AL AGUA, PREFERIBLEMENTE EN SPRAY), CEPILLO DE DIENTES (SOLO PARA QUIÉN SE QUEDE AL COMEDOR)</a:t>
            </a:r>
          </a:p>
          <a:p>
            <a:pPr marL="686435" lvl="1" indent="-342900">
              <a:lnSpc>
                <a:spcPct val="150000"/>
              </a:lnSpc>
              <a:spcBef>
                <a:spcPts val="374"/>
              </a:spcBef>
              <a:buFont typeface="Courier New,monospace" panose="020B0604020202020204" pitchFamily="34" charset="0"/>
              <a:buChar char="o"/>
            </a:pPr>
            <a:r>
              <a:rPr lang="ca-ES" sz="1400" dirty="0">
                <a:latin typeface="Arial"/>
                <a:cs typeface="Arial"/>
              </a:rPr>
              <a:t>MOCHILA CÓMODA (PREFERIBLEMENTE QUE NO SEA DE CUERDAS)</a:t>
            </a:r>
          </a:p>
        </p:txBody>
      </p:sp>
    </p:spTree>
    <p:extLst>
      <p:ext uri="{BB962C8B-B14F-4D97-AF65-F5344CB8AC3E}">
        <p14:creationId xmlns:p14="http://schemas.microsoft.com/office/powerpoint/2010/main" val="211738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26902"/>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b="1" dirty="0">
                <a:solidFill>
                  <a:srgbClr val="E77610"/>
                </a:solidFill>
                <a:latin typeface="Aharoni"/>
                <a:cs typeface="Calibri Light"/>
              </a:rPr>
              <a:t>PROGRAMACIÓN TIPO: </a:t>
            </a:r>
            <a:r>
              <a:rPr lang="es-ES" sz="2800" b="1" dirty="0">
                <a:solidFill>
                  <a:srgbClr val="E77610"/>
                </a:solidFill>
                <a:latin typeface="Aharoni"/>
                <a:cs typeface="Calibri Light"/>
              </a:rPr>
              <a:t>GRUPOS PEQUEÑOS</a:t>
            </a:r>
            <a:endParaRPr lang="es-ES" sz="2800" dirty="0">
              <a:solidFill>
                <a:srgbClr val="E77610"/>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210626"/>
            <a:ext cx="2257777" cy="65851"/>
          </a:xfrm>
          <a:prstGeom prst="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graphicFrame>
        <p:nvGraphicFramePr>
          <p:cNvPr id="2" name="Tabla 1">
            <a:extLst>
              <a:ext uri="{FF2B5EF4-FFF2-40B4-BE49-F238E27FC236}">
                <a16:creationId xmlns:a16="http://schemas.microsoft.com/office/drawing/2014/main" id="{2E849F84-1B2C-A7CA-E44F-4FD8EBE42071}"/>
              </a:ext>
            </a:extLst>
          </p:cNvPr>
          <p:cNvGraphicFramePr>
            <a:graphicFrameLocks noGrp="1"/>
          </p:cNvGraphicFramePr>
          <p:nvPr>
            <p:extLst>
              <p:ext uri="{D42A27DB-BD31-4B8C-83A1-F6EECF244321}">
                <p14:modId xmlns:p14="http://schemas.microsoft.com/office/powerpoint/2010/main" val="2624430668"/>
              </p:ext>
            </p:extLst>
          </p:nvPr>
        </p:nvGraphicFramePr>
        <p:xfrm>
          <a:off x="1651819" y="2138517"/>
          <a:ext cx="8967018" cy="3701845"/>
        </p:xfrm>
        <a:graphic>
          <a:graphicData uri="http://schemas.openxmlformats.org/drawingml/2006/table">
            <a:tbl>
              <a:tblPr/>
              <a:tblGrid>
                <a:gridCol w="1494503">
                  <a:extLst>
                    <a:ext uri="{9D8B030D-6E8A-4147-A177-3AD203B41FA5}">
                      <a16:colId xmlns:a16="http://schemas.microsoft.com/office/drawing/2014/main" val="1672772234"/>
                    </a:ext>
                  </a:extLst>
                </a:gridCol>
                <a:gridCol w="1494503">
                  <a:extLst>
                    <a:ext uri="{9D8B030D-6E8A-4147-A177-3AD203B41FA5}">
                      <a16:colId xmlns:a16="http://schemas.microsoft.com/office/drawing/2014/main" val="2801355606"/>
                    </a:ext>
                  </a:extLst>
                </a:gridCol>
                <a:gridCol w="1494503">
                  <a:extLst>
                    <a:ext uri="{9D8B030D-6E8A-4147-A177-3AD203B41FA5}">
                      <a16:colId xmlns:a16="http://schemas.microsoft.com/office/drawing/2014/main" val="1080457770"/>
                    </a:ext>
                  </a:extLst>
                </a:gridCol>
                <a:gridCol w="1494503">
                  <a:extLst>
                    <a:ext uri="{9D8B030D-6E8A-4147-A177-3AD203B41FA5}">
                      <a16:colId xmlns:a16="http://schemas.microsoft.com/office/drawing/2014/main" val="2757289592"/>
                    </a:ext>
                  </a:extLst>
                </a:gridCol>
                <a:gridCol w="1494503">
                  <a:extLst>
                    <a:ext uri="{9D8B030D-6E8A-4147-A177-3AD203B41FA5}">
                      <a16:colId xmlns:a16="http://schemas.microsoft.com/office/drawing/2014/main" val="273807338"/>
                    </a:ext>
                  </a:extLst>
                </a:gridCol>
                <a:gridCol w="1494503">
                  <a:extLst>
                    <a:ext uri="{9D8B030D-6E8A-4147-A177-3AD203B41FA5}">
                      <a16:colId xmlns:a16="http://schemas.microsoft.com/office/drawing/2014/main" val="2140518678"/>
                    </a:ext>
                  </a:extLst>
                </a:gridCol>
              </a:tblGrid>
              <a:tr h="506427">
                <a:tc>
                  <a:txBody>
                    <a:bodyPr/>
                    <a:lstStyle/>
                    <a:p>
                      <a:pPr algn="ctr" rtl="0" fontAlgn="t">
                        <a:buNone/>
                      </a:pPr>
                      <a:r>
                        <a:rPr lang="es-ES" sz="1050" b="1" i="0" u="none" strike="noStrike" noProof="0" dirty="0">
                          <a:solidFill>
                            <a:srgbClr val="000000"/>
                          </a:solidFill>
                          <a:effectLst/>
                          <a:latin typeface="Arial" panose="020B0604020202020204" pitchFamily="34" charset="0"/>
                        </a:rPr>
                        <a:t>HORARIO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LUNES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MARTES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MIERCOLES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JUEVES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VIERNES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568131293"/>
                  </a:ext>
                </a:extLst>
              </a:tr>
              <a:tr h="605023">
                <a:tc>
                  <a:txBody>
                    <a:bodyPr/>
                    <a:lstStyle/>
                    <a:p>
                      <a:pPr algn="ctr" rtl="0" fontAlgn="t">
                        <a:buNone/>
                      </a:pPr>
                      <a:r>
                        <a:rPr lang="es-ES" sz="1050" b="1" i="0" u="none" strike="noStrike" noProof="0" dirty="0">
                          <a:solidFill>
                            <a:srgbClr val="000000"/>
                          </a:solidFill>
                          <a:effectLst/>
                          <a:latin typeface="Arial" panose="020B0604020202020204" pitchFamily="34" charset="0"/>
                        </a:rPr>
                        <a:t>9:00 a 10:00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Pádel</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47D"/>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Parque Natura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47D"/>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Parque Natura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47D"/>
                    </a:solidFill>
                  </a:tcPr>
                </a:tc>
                <a:tc rowSpan="3">
                  <a:txBody>
                    <a:bodyPr/>
                    <a:lstStyle/>
                    <a:p>
                      <a:pPr algn="ctr" rtl="0" fontAlgn="t">
                        <a:buNone/>
                      </a:pPr>
                      <a:r>
                        <a:rPr lang="es-ES" sz="1050" b="0" i="0" u="none" strike="noStrike" noProof="0" dirty="0">
                          <a:solidFill>
                            <a:srgbClr val="000000"/>
                          </a:solidFill>
                          <a:effectLst/>
                          <a:latin typeface="Arial" panose="020B0604020202020204" pitchFamily="34" charset="0"/>
                        </a:rPr>
                        <a:t>Salida </a:t>
                      </a:r>
                      <a:endParaRPr lang="es-ES" noProof="0" dirty="0">
                        <a:effectLst/>
                      </a:endParaRPr>
                    </a:p>
                    <a:p>
                      <a:pPr algn="ctr" rtl="0" fontAlgn="t">
                        <a:buNone/>
                      </a:pPr>
                      <a:br>
                        <a:rPr lang="es-ES" noProof="0" dirty="0">
                          <a:effectLst/>
                        </a:rPr>
                      </a:b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7CC3"/>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Parque Natura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2795578997"/>
                  </a:ext>
                </a:extLst>
              </a:tr>
              <a:tr h="506427">
                <a:tc>
                  <a:txBody>
                    <a:bodyPr/>
                    <a:lstStyle/>
                    <a:p>
                      <a:pPr algn="ctr" rtl="0" fontAlgn="t">
                        <a:buNone/>
                      </a:pPr>
                      <a:r>
                        <a:rPr lang="es-ES" sz="1050" b="1" i="0" u="none" strike="noStrike" noProof="0" dirty="0">
                          <a:solidFill>
                            <a:srgbClr val="000000"/>
                          </a:solidFill>
                          <a:effectLst/>
                          <a:latin typeface="Arial" panose="020B0604020202020204" pitchFamily="34" charset="0"/>
                        </a:rPr>
                        <a:t>10:00 a 11:00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A8DC"/>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A8DC"/>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A8DC"/>
                    </a:solidFill>
                  </a:tcPr>
                </a:tc>
                <a:tc vMerge="1">
                  <a:txBody>
                    <a:bodyPr/>
                    <a:lstStyle/>
                    <a:p>
                      <a:endParaRPr lang="ca-ES"/>
                    </a:p>
                  </a:txBody>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A8DC"/>
                    </a:solidFill>
                  </a:tcPr>
                </a:tc>
                <a:extLst>
                  <a:ext uri="{0D108BD9-81ED-4DB2-BD59-A6C34878D82A}">
                    <a16:rowId xmlns:a16="http://schemas.microsoft.com/office/drawing/2014/main" val="2182515783"/>
                  </a:ext>
                </a:extLst>
              </a:tr>
              <a:tr h="506427">
                <a:tc>
                  <a:txBody>
                    <a:bodyPr/>
                    <a:lstStyle/>
                    <a:p>
                      <a:pPr algn="ctr" rtl="0" fontAlgn="t">
                        <a:buNone/>
                      </a:pPr>
                      <a:r>
                        <a:rPr lang="es-ES" sz="1050" b="1" i="0" u="none" strike="noStrike" noProof="0" dirty="0">
                          <a:solidFill>
                            <a:srgbClr val="000000"/>
                          </a:solidFill>
                          <a:effectLst/>
                          <a:latin typeface="Arial" panose="020B0604020202020204" pitchFamily="34" charset="0"/>
                        </a:rPr>
                        <a:t>11:00 a 12:00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ca-ES"/>
                    </a:p>
                  </a:txBody>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244107531"/>
                  </a:ext>
                </a:extLst>
              </a:tr>
              <a:tr h="1071114">
                <a:tc>
                  <a:txBody>
                    <a:bodyPr/>
                    <a:lstStyle/>
                    <a:p>
                      <a:pPr algn="ctr" rtl="0" fontAlgn="t">
                        <a:buNone/>
                      </a:pPr>
                      <a:r>
                        <a:rPr lang="es-ES" sz="1050" b="1" i="0" u="none" strike="noStrike" noProof="0" dirty="0">
                          <a:solidFill>
                            <a:srgbClr val="000000"/>
                          </a:solidFill>
                          <a:effectLst/>
                          <a:latin typeface="Arial" panose="020B0604020202020204" pitchFamily="34" charset="0"/>
                        </a:rPr>
                        <a:t>12:00 a 13:30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4 - Juegos tradicionales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4 - Manualidades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4 - Taller de relajación</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A8DC"/>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4 - Discoteca i pinta caras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extLst>
                  <a:ext uri="{0D108BD9-81ED-4DB2-BD59-A6C34878D82A}">
                    <a16:rowId xmlns:a16="http://schemas.microsoft.com/office/drawing/2014/main" val="440919264"/>
                  </a:ext>
                </a:extLst>
              </a:tr>
              <a:tr h="506427">
                <a:tc>
                  <a:txBody>
                    <a:bodyPr/>
                    <a:lstStyle/>
                    <a:p>
                      <a:pPr algn="ctr" rtl="0" fontAlgn="t">
                        <a:buNone/>
                      </a:pPr>
                      <a:r>
                        <a:rPr lang="es-ES" sz="1050" b="1" i="0" u="none" strike="noStrike" noProof="0" dirty="0">
                          <a:solidFill>
                            <a:srgbClr val="000000"/>
                          </a:solidFill>
                          <a:effectLst/>
                          <a:latin typeface="Arial" panose="020B0604020202020204" pitchFamily="34" charset="0"/>
                        </a:rPr>
                        <a:t>13:30 a 14:00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07066944"/>
                  </a:ext>
                </a:extLst>
              </a:tr>
            </a:tbl>
          </a:graphicData>
        </a:graphic>
      </p:graphicFrame>
      <p:sp>
        <p:nvSpPr>
          <p:cNvPr id="3" name="Rectangle 1">
            <a:extLst>
              <a:ext uri="{FF2B5EF4-FFF2-40B4-BE49-F238E27FC236}">
                <a16:creationId xmlns:a16="http://schemas.microsoft.com/office/drawing/2014/main" id="{74A017BD-89D0-6F40-57B4-ECF53A207C55}"/>
              </a:ext>
            </a:extLst>
          </p:cNvPr>
          <p:cNvSpPr>
            <a:spLocks noChangeArrowheads="1"/>
          </p:cNvSpPr>
          <p:nvPr/>
        </p:nvSpPr>
        <p:spPr bwMode="auto">
          <a:xfrm>
            <a:off x="3095625" y="2952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a-ES"/>
          </a:p>
        </p:txBody>
      </p:sp>
    </p:spTree>
    <p:extLst>
      <p:ext uri="{BB962C8B-B14F-4D97-AF65-F5344CB8AC3E}">
        <p14:creationId xmlns:p14="http://schemas.microsoft.com/office/powerpoint/2010/main" val="412805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3" y="326902"/>
            <a:ext cx="11585543"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b="1" dirty="0">
                <a:solidFill>
                  <a:srgbClr val="E77610"/>
                </a:solidFill>
                <a:latin typeface="Aharoni"/>
                <a:cs typeface="Calibri Light"/>
              </a:rPr>
              <a:t>PROGRAMACIÓN TIPO: </a:t>
            </a:r>
            <a:r>
              <a:rPr lang="es-ES" sz="2800" b="1" dirty="0">
                <a:solidFill>
                  <a:srgbClr val="E77610"/>
                </a:solidFill>
                <a:latin typeface="Aharoni"/>
                <a:cs typeface="Calibri Light"/>
              </a:rPr>
              <a:t>GRUPO MEDIANOS Y GRANDES</a:t>
            </a:r>
            <a:endParaRPr lang="es-ES" sz="2800" dirty="0">
              <a:solidFill>
                <a:srgbClr val="E77610"/>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308516"/>
            <a:ext cx="2257777" cy="65851"/>
          </a:xfrm>
          <a:prstGeom prst="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graphicFrame>
        <p:nvGraphicFramePr>
          <p:cNvPr id="2" name="Tabla 1">
            <a:extLst>
              <a:ext uri="{FF2B5EF4-FFF2-40B4-BE49-F238E27FC236}">
                <a16:creationId xmlns:a16="http://schemas.microsoft.com/office/drawing/2014/main" id="{FF7C970F-FBB1-A4A0-9CF1-D02531260BF8}"/>
              </a:ext>
            </a:extLst>
          </p:cNvPr>
          <p:cNvGraphicFramePr>
            <a:graphicFrameLocks noGrp="1"/>
          </p:cNvGraphicFramePr>
          <p:nvPr>
            <p:extLst>
              <p:ext uri="{D42A27DB-BD31-4B8C-83A1-F6EECF244321}">
                <p14:modId xmlns:p14="http://schemas.microsoft.com/office/powerpoint/2010/main" val="3003134819"/>
              </p:ext>
            </p:extLst>
          </p:nvPr>
        </p:nvGraphicFramePr>
        <p:xfrm>
          <a:off x="1504334" y="2094351"/>
          <a:ext cx="8790042" cy="3716513"/>
        </p:xfrm>
        <a:graphic>
          <a:graphicData uri="http://schemas.openxmlformats.org/drawingml/2006/table">
            <a:tbl>
              <a:tblPr/>
              <a:tblGrid>
                <a:gridCol w="1465007">
                  <a:extLst>
                    <a:ext uri="{9D8B030D-6E8A-4147-A177-3AD203B41FA5}">
                      <a16:colId xmlns:a16="http://schemas.microsoft.com/office/drawing/2014/main" val="2003927359"/>
                    </a:ext>
                  </a:extLst>
                </a:gridCol>
                <a:gridCol w="1465007">
                  <a:extLst>
                    <a:ext uri="{9D8B030D-6E8A-4147-A177-3AD203B41FA5}">
                      <a16:colId xmlns:a16="http://schemas.microsoft.com/office/drawing/2014/main" val="216738811"/>
                    </a:ext>
                  </a:extLst>
                </a:gridCol>
                <a:gridCol w="1465007">
                  <a:extLst>
                    <a:ext uri="{9D8B030D-6E8A-4147-A177-3AD203B41FA5}">
                      <a16:colId xmlns:a16="http://schemas.microsoft.com/office/drawing/2014/main" val="1880706805"/>
                    </a:ext>
                  </a:extLst>
                </a:gridCol>
                <a:gridCol w="1465007">
                  <a:extLst>
                    <a:ext uri="{9D8B030D-6E8A-4147-A177-3AD203B41FA5}">
                      <a16:colId xmlns:a16="http://schemas.microsoft.com/office/drawing/2014/main" val="2307648863"/>
                    </a:ext>
                  </a:extLst>
                </a:gridCol>
                <a:gridCol w="1465007">
                  <a:extLst>
                    <a:ext uri="{9D8B030D-6E8A-4147-A177-3AD203B41FA5}">
                      <a16:colId xmlns:a16="http://schemas.microsoft.com/office/drawing/2014/main" val="4211713943"/>
                    </a:ext>
                  </a:extLst>
                </a:gridCol>
                <a:gridCol w="1465007">
                  <a:extLst>
                    <a:ext uri="{9D8B030D-6E8A-4147-A177-3AD203B41FA5}">
                      <a16:colId xmlns:a16="http://schemas.microsoft.com/office/drawing/2014/main" val="2743270297"/>
                    </a:ext>
                  </a:extLst>
                </a:gridCol>
              </a:tblGrid>
              <a:tr h="451577">
                <a:tc>
                  <a:txBody>
                    <a:bodyPr/>
                    <a:lstStyle/>
                    <a:p>
                      <a:pPr algn="ctr" rtl="0" fontAlgn="t">
                        <a:buNone/>
                      </a:pPr>
                      <a:r>
                        <a:rPr lang="es-ES" sz="1050" b="1" i="0" u="none" strike="noStrike" noProof="0" dirty="0">
                          <a:solidFill>
                            <a:srgbClr val="000000"/>
                          </a:solidFill>
                          <a:effectLst/>
                          <a:latin typeface="Arial" panose="020B0604020202020204" pitchFamily="34" charset="0"/>
                        </a:rPr>
                        <a:t>HORARIO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LUNES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MARTES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MIERCOLES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JUEVES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1" i="0" u="none" strike="noStrike" noProof="0" dirty="0">
                          <a:solidFill>
                            <a:srgbClr val="000000"/>
                          </a:solidFill>
                          <a:effectLst/>
                          <a:latin typeface="Arial" panose="020B0604020202020204" pitchFamily="34" charset="0"/>
                        </a:rPr>
                        <a:t>VIERNES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4228118397"/>
                  </a:ext>
                </a:extLst>
              </a:tr>
              <a:tr h="703339">
                <a:tc>
                  <a:txBody>
                    <a:bodyPr/>
                    <a:lstStyle/>
                    <a:p>
                      <a:pPr algn="ctr" rtl="0" fontAlgn="t">
                        <a:buNone/>
                      </a:pPr>
                      <a:r>
                        <a:rPr lang="es-ES" sz="1050" b="1" i="0" u="none" strike="noStrike" noProof="0" dirty="0">
                          <a:solidFill>
                            <a:srgbClr val="000000"/>
                          </a:solidFill>
                          <a:effectLst/>
                          <a:latin typeface="Arial" panose="020B0604020202020204" pitchFamily="34" charset="0"/>
                        </a:rPr>
                        <a:t>9:00 a 10:00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Pádel </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(Medianos)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Pádel </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(Grandes)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rtl="0" fontAlgn="t">
                        <a:buNone/>
                      </a:pPr>
                      <a:r>
                        <a:rPr lang="es-ES" sz="1050" b="0" i="0" u="none" strike="noStrike" noProof="0" dirty="0">
                          <a:solidFill>
                            <a:srgbClr val="000000"/>
                          </a:solidFill>
                          <a:effectLst/>
                          <a:latin typeface="Arial" panose="020B0604020202020204" pitchFamily="34" charset="0"/>
                        </a:rPr>
                        <a:t>Salida  </a:t>
                      </a:r>
                      <a:endParaRPr lang="es-ES" noProof="0" dirty="0">
                        <a:effectLst/>
                      </a:endParaRPr>
                    </a:p>
                    <a:p>
                      <a:pPr algn="ctr" rtl="0" fontAlgn="t">
                        <a:buNone/>
                      </a:pPr>
                      <a:br>
                        <a:rPr lang="es-ES" noProof="0" dirty="0">
                          <a:effectLst/>
                        </a:rPr>
                      </a:b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7CC3"/>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 - guerra de agua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05581066"/>
                  </a:ext>
                </a:extLst>
              </a:tr>
              <a:tr h="703339">
                <a:tc>
                  <a:txBody>
                    <a:bodyPr/>
                    <a:lstStyle/>
                    <a:p>
                      <a:pPr algn="ctr" rtl="0" fontAlgn="t">
                        <a:buNone/>
                      </a:pPr>
                      <a:r>
                        <a:rPr lang="es-ES" sz="1050" b="1" i="0" u="none" strike="noStrike" noProof="0" dirty="0">
                          <a:solidFill>
                            <a:srgbClr val="000000"/>
                          </a:solidFill>
                          <a:effectLst/>
                          <a:latin typeface="Arial" panose="020B0604020202020204" pitchFamily="34" charset="0"/>
                        </a:rPr>
                        <a:t>10:00 a 11:00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Parque Natura Multi deportes</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ca-ES"/>
                    </a:p>
                  </a:txBody>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Partido/</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Competición</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05695681"/>
                  </a:ext>
                </a:extLst>
              </a:tr>
              <a:tr h="451577">
                <a:tc>
                  <a:txBody>
                    <a:bodyPr/>
                    <a:lstStyle/>
                    <a:p>
                      <a:pPr algn="ctr" rtl="0" fontAlgn="t">
                        <a:buNone/>
                      </a:pPr>
                      <a:r>
                        <a:rPr lang="es-ES" sz="1050" b="1" i="0" u="none" strike="noStrike" noProof="0" dirty="0">
                          <a:solidFill>
                            <a:srgbClr val="000000"/>
                          </a:solidFill>
                          <a:effectLst/>
                          <a:latin typeface="Arial" panose="020B0604020202020204" pitchFamily="34" charset="0"/>
                        </a:rPr>
                        <a:t>11:00 a 12:00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vMerge="1">
                  <a:txBody>
                    <a:bodyPr/>
                    <a:lstStyle/>
                    <a:p>
                      <a:endParaRPr lang="ca-ES"/>
                    </a:p>
                  </a:txBody>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Almuerzo</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712943492"/>
                  </a:ext>
                </a:extLst>
              </a:tr>
              <a:tr h="955104">
                <a:tc>
                  <a:txBody>
                    <a:bodyPr/>
                    <a:lstStyle/>
                    <a:p>
                      <a:pPr algn="ctr" rtl="0" fontAlgn="t">
                        <a:buNone/>
                      </a:pPr>
                      <a:r>
                        <a:rPr lang="es-ES" sz="1050" b="1" i="0" u="none" strike="noStrike" noProof="0" dirty="0">
                          <a:solidFill>
                            <a:srgbClr val="000000"/>
                          </a:solidFill>
                          <a:effectLst/>
                          <a:latin typeface="Arial" panose="020B0604020202020204" pitchFamily="34" charset="0"/>
                        </a:rPr>
                        <a:t>12:00 a 13:30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2/3 - les </a:t>
                      </a:r>
                      <a:r>
                        <a:rPr lang="es-ES" sz="1050" b="0" i="0" u="none" strike="noStrike" noProof="0" dirty="0" err="1">
                          <a:solidFill>
                            <a:srgbClr val="000000"/>
                          </a:solidFill>
                          <a:effectLst/>
                          <a:latin typeface="Arial" panose="020B0604020202020204" pitchFamily="34" charset="0"/>
                        </a:rPr>
                        <a:t>mills</a:t>
                      </a:r>
                      <a:r>
                        <a:rPr lang="es-ES" sz="1050" b="0" i="0" u="none" strike="noStrike" noProof="0" dirty="0">
                          <a:solidFill>
                            <a:srgbClr val="000000"/>
                          </a:solidFill>
                          <a:effectLst/>
                          <a:latin typeface="Arial" panose="020B0604020202020204" pitchFamily="34" charset="0"/>
                        </a:rPr>
                        <a:t>/</a:t>
                      </a:r>
                      <a:r>
                        <a:rPr lang="es-ES" sz="1050" b="0" i="0" u="none" strike="noStrike" noProof="0" dirty="0" err="1">
                          <a:solidFill>
                            <a:srgbClr val="000000"/>
                          </a:solidFill>
                          <a:effectLst/>
                          <a:latin typeface="Arial" panose="020B0604020202020204" pitchFamily="34" charset="0"/>
                        </a:rPr>
                        <a:t>cycling</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GOT TALENT</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2 – Full </a:t>
                      </a:r>
                      <a:r>
                        <a:rPr lang="es-ES" sz="1050" b="0" i="0" u="none" strike="noStrike" noProof="0" dirty="0" err="1">
                          <a:solidFill>
                            <a:srgbClr val="000000"/>
                          </a:solidFill>
                          <a:effectLst/>
                          <a:latin typeface="Arial" panose="020B0604020202020204" pitchFamily="34" charset="0"/>
                        </a:rPr>
                        <a:t>body</a:t>
                      </a:r>
                      <a:r>
                        <a:rPr lang="es-ES" sz="1050" b="0" i="0" u="none" strike="noStrike" noProof="0" dirty="0">
                          <a:solidFill>
                            <a:srgbClr val="000000"/>
                          </a:solidFill>
                          <a:effectLst/>
                          <a:latin typeface="Arial" panose="020B0604020202020204" pitchFamily="34" charset="0"/>
                        </a:rPr>
                        <a:t>/Circuito</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GOT TALENT</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2/3 - les </a:t>
                      </a:r>
                      <a:r>
                        <a:rPr lang="es-ES" sz="1050" b="0" i="0" u="none" strike="noStrike" noProof="0" dirty="0" err="1">
                          <a:solidFill>
                            <a:srgbClr val="000000"/>
                          </a:solidFill>
                          <a:effectLst/>
                          <a:latin typeface="Arial" panose="020B0604020202020204" pitchFamily="34" charset="0"/>
                        </a:rPr>
                        <a:t>mills</a:t>
                      </a:r>
                      <a:r>
                        <a:rPr lang="es-ES" sz="1050" b="0" i="0" u="none" strike="noStrike" noProof="0" dirty="0">
                          <a:solidFill>
                            <a:srgbClr val="000000"/>
                          </a:solidFill>
                          <a:effectLst/>
                          <a:latin typeface="Arial" panose="020B0604020202020204" pitchFamily="34" charset="0"/>
                        </a:rPr>
                        <a:t>/</a:t>
                      </a:r>
                      <a:r>
                        <a:rPr lang="es-ES" sz="1050" b="0" i="0" u="none" strike="noStrike" noProof="0" dirty="0" err="1">
                          <a:solidFill>
                            <a:srgbClr val="000000"/>
                          </a:solidFill>
                          <a:effectLst/>
                          <a:latin typeface="Arial" panose="020B0604020202020204" pitchFamily="34" charset="0"/>
                        </a:rPr>
                        <a:t>cycling</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GOT TALENT</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Piscina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A8DC"/>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Sala 2 - Discoteca</a:t>
                      </a:r>
                      <a:endParaRPr lang="es-ES" noProof="0" dirty="0">
                        <a:effectLst/>
                      </a:endParaRPr>
                    </a:p>
                    <a:p>
                      <a:pPr algn="ctr" rtl="0" fontAlgn="t">
                        <a:buNone/>
                      </a:pPr>
                      <a:r>
                        <a:rPr lang="es-ES" sz="1050" b="0" i="0" u="none" strike="noStrike" noProof="0" dirty="0">
                          <a:solidFill>
                            <a:srgbClr val="000000"/>
                          </a:solidFill>
                          <a:effectLst/>
                          <a:latin typeface="Arial" panose="020B0604020202020204" pitchFamily="34" charset="0"/>
                        </a:rPr>
                        <a:t>GOT TALENT</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7E6B"/>
                    </a:solidFill>
                  </a:tcPr>
                </a:tc>
                <a:extLst>
                  <a:ext uri="{0D108BD9-81ED-4DB2-BD59-A6C34878D82A}">
                    <a16:rowId xmlns:a16="http://schemas.microsoft.com/office/drawing/2014/main" val="2889464520"/>
                  </a:ext>
                </a:extLst>
              </a:tr>
              <a:tr h="451577">
                <a:tc>
                  <a:txBody>
                    <a:bodyPr/>
                    <a:lstStyle/>
                    <a:p>
                      <a:pPr algn="ctr" rtl="0" fontAlgn="t">
                        <a:buNone/>
                      </a:pPr>
                      <a:r>
                        <a:rPr lang="es-ES" sz="1050" b="1" i="0" u="none" strike="noStrike" noProof="0" dirty="0">
                          <a:solidFill>
                            <a:srgbClr val="000000"/>
                          </a:solidFill>
                          <a:effectLst/>
                          <a:latin typeface="Arial" panose="020B0604020202020204" pitchFamily="34" charset="0"/>
                        </a:rPr>
                        <a:t>13:30 a 14:00</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s-ES" sz="1050" b="0" i="0" u="none" strike="noStrike" noProof="0" dirty="0">
                          <a:solidFill>
                            <a:srgbClr val="000000"/>
                          </a:solidFill>
                          <a:effectLst/>
                          <a:latin typeface="Arial" panose="020B0604020202020204" pitchFamily="34" charset="0"/>
                        </a:rPr>
                        <a:t>Recogida</a:t>
                      </a:r>
                      <a:endParaRPr lang="es-ES" noProof="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808175"/>
                  </a:ext>
                </a:extLst>
              </a:tr>
            </a:tbl>
          </a:graphicData>
        </a:graphic>
      </p:graphicFrame>
      <p:sp>
        <p:nvSpPr>
          <p:cNvPr id="3" name="Rectangle 1">
            <a:extLst>
              <a:ext uri="{FF2B5EF4-FFF2-40B4-BE49-F238E27FC236}">
                <a16:creationId xmlns:a16="http://schemas.microsoft.com/office/drawing/2014/main" id="{353546F2-AB76-0F44-659E-EAB310F9673B}"/>
              </a:ext>
            </a:extLst>
          </p:cNvPr>
          <p:cNvSpPr>
            <a:spLocks noChangeArrowheads="1"/>
          </p:cNvSpPr>
          <p:nvPr/>
        </p:nvSpPr>
        <p:spPr bwMode="auto">
          <a:xfrm>
            <a:off x="3095625" y="28209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a-ES"/>
          </a:p>
        </p:txBody>
      </p:sp>
    </p:spTree>
    <p:extLst>
      <p:ext uri="{BB962C8B-B14F-4D97-AF65-F5344CB8AC3E}">
        <p14:creationId xmlns:p14="http://schemas.microsoft.com/office/powerpoint/2010/main" val="133518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26902"/>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b="1" dirty="0">
                <a:solidFill>
                  <a:srgbClr val="6A1224"/>
                </a:solidFill>
                <a:latin typeface="Aharoni"/>
                <a:cs typeface="Calibri Light"/>
              </a:rPr>
              <a:t>INFORMACIÓN DE CONTACTO</a:t>
            </a:r>
            <a:endParaRPr lang="es-ES" sz="4000" dirty="0">
              <a:solidFill>
                <a:srgbClr val="6A1224"/>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2" name="Marcador de contenido 6">
            <a:extLst>
              <a:ext uri="{FF2B5EF4-FFF2-40B4-BE49-F238E27FC236}">
                <a16:creationId xmlns:a16="http://schemas.microsoft.com/office/drawing/2014/main" id="{A2C9055F-4C40-D9FD-B35B-F50E174CA4E0}"/>
              </a:ext>
            </a:extLst>
          </p:cNvPr>
          <p:cNvSpPr txBox="1">
            <a:spLocks/>
          </p:cNvSpPr>
          <p:nvPr/>
        </p:nvSpPr>
        <p:spPr>
          <a:xfrm>
            <a:off x="644237" y="1603378"/>
            <a:ext cx="10515600" cy="322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751"/>
              </a:spcBef>
              <a:buFont typeface="Courier New,monospace" panose="020B0604020202020204" pitchFamily="34" charset="0"/>
              <a:buChar char="o"/>
            </a:pPr>
            <a:r>
              <a:rPr lang="es-ES" sz="1800" dirty="0">
                <a:latin typeface="Arial"/>
                <a:cs typeface="Arial"/>
              </a:rPr>
              <a:t>PARA CUALQUIER DUDA O ACLARAMIENTO PUEDE CONSULTAR LA PÁGINA WEB DONDE TENDREMOS COLGADA TODA LA INFORMACIÓN DEL CAMPUS.</a:t>
            </a:r>
            <a:endParaRPr lang="en-US" sz="1800" dirty="0">
              <a:latin typeface="Arial"/>
              <a:cs typeface="Arial"/>
            </a:endParaRPr>
          </a:p>
          <a:p>
            <a:pPr>
              <a:spcBef>
                <a:spcPts val="751"/>
              </a:spcBef>
            </a:pPr>
            <a:endParaRPr lang="es-ES" sz="1800" dirty="0">
              <a:latin typeface="Arial"/>
              <a:cs typeface="Arial"/>
            </a:endParaRPr>
          </a:p>
          <a:p>
            <a:pPr lvl="1">
              <a:spcBef>
                <a:spcPts val="374"/>
              </a:spcBef>
            </a:pPr>
            <a:r>
              <a:rPr lang="es-ES" sz="1800" b="1" dirty="0">
                <a:solidFill>
                  <a:srgbClr val="6A1224"/>
                </a:solidFill>
                <a:latin typeface="Arial"/>
                <a:cs typeface="Arial"/>
                <a:hlinkClick r:id="rId3">
                  <a:extLst>
                    <a:ext uri="{A12FA001-AC4F-418D-AE19-62706E023703}">
                      <ahyp:hlinkClr xmlns:ahyp="http://schemas.microsoft.com/office/drawing/2018/hyperlinkcolor" val="tx"/>
                    </a:ext>
                  </a:extLst>
                </a:hlinkClick>
              </a:rPr>
              <a:t>www.duinclub.com</a:t>
            </a:r>
            <a:endParaRPr lang="es-ES" sz="1800" dirty="0">
              <a:solidFill>
                <a:srgbClr val="6A1224"/>
              </a:solidFill>
              <a:latin typeface="Arial"/>
              <a:cs typeface="Arial"/>
              <a:hlinkClick r:id="rId3">
                <a:extLst>
                  <a:ext uri="{A12FA001-AC4F-418D-AE19-62706E023703}">
                    <ahyp:hlinkClr xmlns:ahyp="http://schemas.microsoft.com/office/drawing/2018/hyperlinkcolor" val="tx"/>
                  </a:ext>
                </a:extLst>
              </a:hlinkClick>
            </a:endParaRPr>
          </a:p>
          <a:p>
            <a:pPr marL="285750" indent="-285750">
              <a:spcBef>
                <a:spcPts val="374"/>
              </a:spcBef>
              <a:buFont typeface="Courier New,monospace" panose="020B0604020202020204" pitchFamily="34" charset="0"/>
              <a:buChar char="o"/>
            </a:pPr>
            <a:endParaRPr lang="es-ES" sz="1800" dirty="0">
              <a:latin typeface="Arial"/>
              <a:cs typeface="Arial"/>
            </a:endParaRPr>
          </a:p>
          <a:p>
            <a:pPr marL="285750" indent="-285750">
              <a:spcBef>
                <a:spcPts val="751"/>
              </a:spcBef>
              <a:buFont typeface="Courier New,monospace" panose="020B0604020202020204" pitchFamily="34" charset="0"/>
              <a:buChar char="o"/>
            </a:pPr>
            <a:r>
              <a:rPr lang="es-ES" sz="1800" dirty="0">
                <a:latin typeface="Arial"/>
                <a:cs typeface="Arial"/>
              </a:rPr>
              <a:t>A LA RECEPCIÓN DEL CENTRO O AL TELÉFONO: </a:t>
            </a:r>
          </a:p>
          <a:p>
            <a:pPr>
              <a:spcBef>
                <a:spcPts val="751"/>
              </a:spcBef>
            </a:pPr>
            <a:endParaRPr lang="es-ES" sz="1800" dirty="0">
              <a:latin typeface="Arial"/>
              <a:cs typeface="Arial"/>
            </a:endParaRPr>
          </a:p>
          <a:p>
            <a:pPr lvl="1">
              <a:spcBef>
                <a:spcPts val="374"/>
              </a:spcBef>
            </a:pPr>
            <a:r>
              <a:rPr lang="es-ES" sz="1800" b="1" dirty="0">
                <a:solidFill>
                  <a:srgbClr val="6A1224"/>
                </a:solidFill>
                <a:latin typeface="Arial"/>
                <a:cs typeface="Arial"/>
              </a:rPr>
              <a:t>935170907</a:t>
            </a:r>
          </a:p>
          <a:p>
            <a:pPr lvl="1">
              <a:spcBef>
                <a:spcPts val="374"/>
              </a:spcBef>
            </a:pPr>
            <a:r>
              <a:rPr lang="es-ES" sz="1800" b="1" dirty="0">
                <a:solidFill>
                  <a:srgbClr val="6A1224"/>
                </a:solidFill>
                <a:latin typeface="Arial"/>
                <a:cs typeface="Arial"/>
              </a:rPr>
              <a:t>recepcion@25desetembre.duinclub.com</a:t>
            </a:r>
            <a:endParaRPr lang="es-ES" dirty="0">
              <a:solidFill>
                <a:srgbClr val="6A1224"/>
              </a:solidFill>
            </a:endParaRPr>
          </a:p>
          <a:p>
            <a:pPr marL="285750" indent="-285750">
              <a:spcBef>
                <a:spcPts val="374"/>
              </a:spcBef>
              <a:buFont typeface="Wingdings,Sans-Serif" panose="020B0604020202020204" pitchFamily="34" charset="0"/>
              <a:buChar char="ü"/>
            </a:pPr>
            <a:endParaRPr lang="es-ES" sz="1800" dirty="0">
              <a:latin typeface="Arial"/>
              <a:cs typeface="Arial"/>
            </a:endParaRPr>
          </a:p>
          <a:p>
            <a:endParaRPr lang="es-ES" dirty="0">
              <a:cs typeface="Calibri"/>
            </a:endParaRPr>
          </a:p>
        </p:txBody>
      </p:sp>
    </p:spTree>
    <p:extLst>
      <p:ext uri="{BB962C8B-B14F-4D97-AF65-F5344CB8AC3E}">
        <p14:creationId xmlns:p14="http://schemas.microsoft.com/office/powerpoint/2010/main" val="357475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Interfaz de usuario gráfica&#10;&#10;El contenido generado por IA puede ser incorrecto.">
            <a:extLst>
              <a:ext uri="{FF2B5EF4-FFF2-40B4-BE49-F238E27FC236}">
                <a16:creationId xmlns:a16="http://schemas.microsoft.com/office/drawing/2014/main" id="{EDF47093-A9A8-D9E4-DD01-B4FBB8D70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127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4" y="365125"/>
            <a:ext cx="11094331"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dirty="0">
                <a:latin typeface="Aharoni"/>
                <a:ea typeface="+mj-lt"/>
                <a:cs typeface="+mj-lt"/>
              </a:rPr>
              <a:t>PRESENTACIÓN DEL CAMPUS DEPORTIVO </a:t>
            </a:r>
            <a:r>
              <a:rPr lang="es-ES" sz="4000" dirty="0">
                <a:solidFill>
                  <a:srgbClr val="E77610"/>
                </a:solidFill>
                <a:latin typeface="Aharoni"/>
                <a:ea typeface="+mj-lt"/>
                <a:cs typeface="+mj-lt"/>
              </a:rPr>
              <a:t>2025</a:t>
            </a:r>
            <a:endParaRPr lang="en-US" sz="4000" dirty="0">
              <a:solidFill>
                <a:srgbClr val="E77610"/>
              </a:solidFill>
              <a:latin typeface="Aharoni"/>
              <a:ea typeface="+mj-lt"/>
              <a:cs typeface="+mj-lt"/>
            </a:endParaRPr>
          </a:p>
          <a:p>
            <a:pPr>
              <a:lnSpc>
                <a:spcPct val="100000"/>
              </a:lnSpc>
              <a:spcBef>
                <a:spcPts val="0"/>
              </a:spcBef>
            </a:pPr>
            <a:r>
              <a:rPr lang="es-ES" sz="4000" dirty="0">
                <a:latin typeface="Aharoni"/>
                <a:ea typeface="+mj-lt"/>
                <a:cs typeface="+mj-lt"/>
              </a:rPr>
              <a:t>DUIN SPORTS CLUB</a:t>
            </a:r>
            <a:endParaRPr lang="es-ES" sz="4000" dirty="0">
              <a:cs typeface="Calibri Light"/>
            </a:endParaRPr>
          </a:p>
        </p:txBody>
      </p:sp>
      <p:sp>
        <p:nvSpPr>
          <p:cNvPr id="18" name="Rectángulo 17">
            <a:extLst>
              <a:ext uri="{FF2B5EF4-FFF2-40B4-BE49-F238E27FC236}">
                <a16:creationId xmlns:a16="http://schemas.microsoft.com/office/drawing/2014/main" id="{337B84BC-35BF-FD09-7D8B-C62541F06C74}"/>
              </a:ext>
            </a:extLst>
          </p:cNvPr>
          <p:cNvSpPr/>
          <p:nvPr/>
        </p:nvSpPr>
        <p:spPr>
          <a:xfrm>
            <a:off x="0" y="1791807"/>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2" name="CuadroTexto 1">
            <a:extLst>
              <a:ext uri="{FF2B5EF4-FFF2-40B4-BE49-F238E27FC236}">
                <a16:creationId xmlns:a16="http://schemas.microsoft.com/office/drawing/2014/main" id="{C053C6D5-3A59-9690-4B07-208132DB50C5}"/>
              </a:ext>
            </a:extLst>
          </p:cNvPr>
          <p:cNvSpPr txBox="1"/>
          <p:nvPr/>
        </p:nvSpPr>
        <p:spPr>
          <a:xfrm>
            <a:off x="1866426" y="2320214"/>
            <a:ext cx="5072870" cy="2208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751"/>
              </a:spcBef>
              <a:buFont typeface="Courier New,monospace"/>
              <a:buChar char="o"/>
            </a:pPr>
            <a:r>
              <a:rPr lang="es-ES" sz="2000" b="1" dirty="0">
                <a:solidFill>
                  <a:srgbClr val="24AEE4"/>
                </a:solidFill>
                <a:latin typeface="Aharoni"/>
                <a:cs typeface="Arial"/>
              </a:rPr>
              <a:t>ESPACIOS</a:t>
            </a:r>
            <a:endParaRPr lang="es-ES" sz="2000" dirty="0">
              <a:solidFill>
                <a:srgbClr val="24AEE4"/>
              </a:solidFill>
              <a:latin typeface="Aharoni"/>
              <a:cs typeface="Arial"/>
            </a:endParaRPr>
          </a:p>
          <a:p>
            <a:pPr marL="285750" indent="-285750">
              <a:lnSpc>
                <a:spcPct val="150000"/>
              </a:lnSpc>
              <a:spcBef>
                <a:spcPts val="751"/>
              </a:spcBef>
              <a:buFont typeface="Courier New,monospace"/>
              <a:buChar char="o"/>
            </a:pPr>
            <a:r>
              <a:rPr lang="es-ES" sz="2000" b="1" dirty="0">
                <a:solidFill>
                  <a:srgbClr val="F29100"/>
                </a:solidFill>
                <a:latin typeface="Aharoni"/>
                <a:cs typeface="Arial"/>
              </a:rPr>
              <a:t>ACTIVIDADES</a:t>
            </a:r>
            <a:endParaRPr lang="es-ES" sz="2000" dirty="0">
              <a:solidFill>
                <a:srgbClr val="F29100"/>
              </a:solidFill>
              <a:latin typeface="Aharoni"/>
              <a:cs typeface="Arial"/>
            </a:endParaRPr>
          </a:p>
          <a:p>
            <a:pPr marL="285750" indent="-285750">
              <a:lnSpc>
                <a:spcPct val="150000"/>
              </a:lnSpc>
              <a:spcBef>
                <a:spcPts val="751"/>
              </a:spcBef>
              <a:buFont typeface="Courier New,monospace"/>
              <a:buChar char="o"/>
            </a:pPr>
            <a:r>
              <a:rPr lang="ca-ES" sz="2000" b="1" dirty="0">
                <a:solidFill>
                  <a:srgbClr val="1FA960"/>
                </a:solidFill>
                <a:latin typeface="Aharoni"/>
                <a:cs typeface="Arial"/>
              </a:rPr>
              <a:t>METODOLOGÍA</a:t>
            </a:r>
            <a:endParaRPr lang="es-ES" sz="2000" dirty="0">
              <a:solidFill>
                <a:srgbClr val="1FA960"/>
              </a:solidFill>
              <a:latin typeface="Aharoni"/>
              <a:cs typeface="Arial"/>
            </a:endParaRPr>
          </a:p>
          <a:p>
            <a:pPr marL="285750" indent="-285750">
              <a:lnSpc>
                <a:spcPct val="150000"/>
              </a:lnSpc>
              <a:spcBef>
                <a:spcPts val="751"/>
              </a:spcBef>
              <a:buFont typeface="Courier New,monospace"/>
              <a:buChar char="o"/>
            </a:pPr>
            <a:r>
              <a:rPr lang="ca-ES" sz="2000" b="1" dirty="0">
                <a:solidFill>
                  <a:srgbClr val="E31D1A"/>
                </a:solidFill>
                <a:latin typeface="Aharoni"/>
                <a:cs typeface="Arial"/>
              </a:rPr>
              <a:t>FUNCIONAMIENTO Y EQUIPAMIENTO</a:t>
            </a:r>
            <a:endParaRPr lang="es-ES" sz="2000" dirty="0">
              <a:solidFill>
                <a:srgbClr val="E31D1A"/>
              </a:solidFill>
              <a:latin typeface="Aharoni"/>
              <a:cs typeface="Aharoni"/>
            </a:endParaRPr>
          </a:p>
        </p:txBody>
      </p:sp>
      <p:sp>
        <p:nvSpPr>
          <p:cNvPr id="3" name="CuadroTexto 2">
            <a:extLst>
              <a:ext uri="{FF2B5EF4-FFF2-40B4-BE49-F238E27FC236}">
                <a16:creationId xmlns:a16="http://schemas.microsoft.com/office/drawing/2014/main" id="{46C14BC5-07C6-35AD-73D8-CE1886F6ED78}"/>
              </a:ext>
            </a:extLst>
          </p:cNvPr>
          <p:cNvSpPr txBox="1"/>
          <p:nvPr/>
        </p:nvSpPr>
        <p:spPr>
          <a:xfrm>
            <a:off x="7536458" y="2324851"/>
            <a:ext cx="2934897" cy="1644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751"/>
              </a:spcBef>
              <a:buFont typeface="Courier New,monospace"/>
              <a:buChar char="o"/>
            </a:pPr>
            <a:r>
              <a:rPr lang="es-ES" sz="2000" b="1" dirty="0">
                <a:solidFill>
                  <a:srgbClr val="E31D1A"/>
                </a:solidFill>
                <a:latin typeface="Aharoni"/>
                <a:cs typeface="Arial"/>
              </a:rPr>
              <a:t>SERVICIOS</a:t>
            </a:r>
            <a:endParaRPr lang="en-US" sz="2000" dirty="0">
              <a:solidFill>
                <a:srgbClr val="E31D1A"/>
              </a:solidFill>
              <a:latin typeface="Aharoni"/>
              <a:cs typeface="Arial"/>
            </a:endParaRPr>
          </a:p>
          <a:p>
            <a:pPr marL="285750" indent="-285750">
              <a:lnSpc>
                <a:spcPct val="150000"/>
              </a:lnSpc>
              <a:spcBef>
                <a:spcPts val="751"/>
              </a:spcBef>
              <a:buFont typeface="Courier New,monospace"/>
              <a:buChar char="o"/>
            </a:pPr>
            <a:r>
              <a:rPr lang="es-ES" sz="2000" b="1" dirty="0">
                <a:solidFill>
                  <a:srgbClr val="1FA960"/>
                </a:solidFill>
                <a:latin typeface="Aharoni"/>
                <a:cs typeface="Arial"/>
              </a:rPr>
              <a:t>PROGRAMACIONES</a:t>
            </a:r>
            <a:endParaRPr lang="es-ES" sz="2000" dirty="0">
              <a:solidFill>
                <a:srgbClr val="E84374"/>
              </a:solidFill>
              <a:latin typeface="Aharoni"/>
              <a:cs typeface="Arial"/>
            </a:endParaRPr>
          </a:p>
          <a:p>
            <a:pPr marL="285750" indent="-285750" algn="l">
              <a:lnSpc>
                <a:spcPct val="150000"/>
              </a:lnSpc>
              <a:spcBef>
                <a:spcPts val="751"/>
              </a:spcBef>
              <a:buFont typeface="Courier New,monospace"/>
              <a:buChar char="o"/>
            </a:pPr>
            <a:r>
              <a:rPr lang="ca-ES" sz="2000" b="1" dirty="0">
                <a:solidFill>
                  <a:srgbClr val="24AEE4"/>
                </a:solidFill>
                <a:latin typeface="Aharoni"/>
                <a:cs typeface="Arial"/>
              </a:rPr>
              <a:t>CONTACTO</a:t>
            </a:r>
            <a:endParaRPr lang="es-ES" sz="2000" dirty="0">
              <a:solidFill>
                <a:srgbClr val="000000"/>
              </a:solidFill>
              <a:latin typeface="Aharoni"/>
              <a:cs typeface="Aharoni"/>
            </a:endParaRPr>
          </a:p>
        </p:txBody>
      </p:sp>
    </p:spTree>
    <p:extLst>
      <p:ext uri="{BB962C8B-B14F-4D97-AF65-F5344CB8AC3E}">
        <p14:creationId xmlns:p14="http://schemas.microsoft.com/office/powerpoint/2010/main" val="216155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haroni"/>
                <a:cs typeface="Calibri Light"/>
              </a:rPr>
              <a:t>BIENVENIDOS</a:t>
            </a:r>
            <a:endParaRPr lang="es-ES" sz="4000" dirty="0">
              <a:cs typeface="Calibri Light"/>
            </a:endParaRPr>
          </a:p>
        </p:txBody>
      </p:sp>
      <p:sp>
        <p:nvSpPr>
          <p:cNvPr id="16" name="Marcador de contenido 2">
            <a:extLst>
              <a:ext uri="{FF2B5EF4-FFF2-40B4-BE49-F238E27FC236}">
                <a16:creationId xmlns:a16="http://schemas.microsoft.com/office/drawing/2014/main" id="{D2938AD4-260B-3C52-6EEC-BC9A4FA1C684}"/>
              </a:ext>
            </a:extLst>
          </p:cNvPr>
          <p:cNvSpPr txBox="1">
            <a:spLocks/>
          </p:cNvSpPr>
          <p:nvPr/>
        </p:nvSpPr>
        <p:spPr>
          <a:xfrm>
            <a:off x="838200" y="1439965"/>
            <a:ext cx="9964478" cy="4671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300"/>
              </a:spcAft>
              <a:buFont typeface="Arial" panose="020B0604020202020204" pitchFamily="34" charset="0"/>
              <a:buNone/>
            </a:pPr>
            <a:r>
              <a:rPr lang="es-ES" sz="1500" dirty="0">
                <a:latin typeface="Arial" panose="020B0604020202020204" pitchFamily="34" charset="0"/>
                <a:cs typeface="Arial" panose="020B0604020202020204" pitchFamily="34" charset="0"/>
              </a:rPr>
              <a:t>¡Un año más, se acercan las anheladas VACACIONES! Durante un tiempo los más pequeños de la casa olvidarán las ajetreadas agendas diarias para disfrutar del tiempo libre. Tiempo que las madres y los padres queremos que aprovechen al máximo para jugar, aprender, relacionarse… y por qué no, ensuciarse, sudar, reír, bailar… ¡el verano es por eso! Con este fin reinventamos el Campus DUIN. Este año planteamos un campus en el que, siendo los mismos, queremos hacer cosas diferentes. Nuestros objetivos principales se centran en:</a:t>
            </a:r>
          </a:p>
          <a:p>
            <a:pPr marL="0" indent="0" algn="just">
              <a:lnSpc>
                <a:spcPct val="150000"/>
              </a:lnSpc>
              <a:spcBef>
                <a:spcPts val="0"/>
              </a:spcBef>
              <a:spcAft>
                <a:spcPts val="300"/>
              </a:spcAft>
              <a:buFont typeface="Arial" panose="020B0604020202020204" pitchFamily="34" charset="0"/>
              <a:buNone/>
            </a:pPr>
            <a:endParaRPr lang="ca-ES" sz="1500" dirty="0">
              <a:latin typeface="Arial" panose="020B0604020202020204" pitchFamily="34" charset="0"/>
              <a:cs typeface="Arial" panose="020B0604020202020204" pitchFamily="34" charset="0"/>
            </a:endParaRPr>
          </a:p>
          <a:p>
            <a:pPr algn="just">
              <a:lnSpc>
                <a:spcPct val="150000"/>
              </a:lnSpc>
              <a:spcBef>
                <a:spcPts val="0"/>
              </a:spcBef>
              <a:spcAft>
                <a:spcPts val="300"/>
              </a:spcAft>
            </a:pPr>
            <a:r>
              <a:rPr lang="es-ES" sz="1500" dirty="0">
                <a:latin typeface="Arial" panose="020B0604020202020204" pitchFamily="34" charset="0"/>
                <a:cs typeface="Arial" panose="020B0604020202020204" pitchFamily="34" charset="0"/>
              </a:rPr>
              <a:t>Reforzar la importancia de la actividad física y la adquisición de hábitos saludables tanto dentro como fuera de una instalación deportiva. </a:t>
            </a:r>
          </a:p>
          <a:p>
            <a:pPr algn="just">
              <a:lnSpc>
                <a:spcPct val="150000"/>
              </a:lnSpc>
              <a:spcBef>
                <a:spcPts val="0"/>
              </a:spcBef>
              <a:spcAft>
                <a:spcPts val="300"/>
              </a:spcAft>
            </a:pPr>
            <a:r>
              <a:rPr lang="es-ES" sz="1500" dirty="0">
                <a:latin typeface="Arial" panose="020B0604020202020204" pitchFamily="34" charset="0"/>
                <a:cs typeface="Arial" panose="020B0604020202020204" pitchFamily="34" charset="0"/>
              </a:rPr>
              <a:t>Potenciar los vínculos emocionales y sociales a través del deporte.</a:t>
            </a:r>
          </a:p>
          <a:p>
            <a:pPr algn="just">
              <a:lnSpc>
                <a:spcPct val="150000"/>
              </a:lnSpc>
              <a:spcBef>
                <a:spcPts val="0"/>
              </a:spcBef>
              <a:spcAft>
                <a:spcPts val="300"/>
              </a:spcAft>
            </a:pPr>
            <a:r>
              <a:rPr lang="es-ES" sz="1500" dirty="0">
                <a:latin typeface="Arial" panose="020B0604020202020204" pitchFamily="34" charset="0"/>
                <a:cs typeface="Arial" panose="020B0604020202020204" pitchFamily="34" charset="0"/>
              </a:rPr>
              <a:t>Destacar el respeto hacia todos los participantes, teniendo el respeto al medio ambiente y al entorno como hilo conductor.</a:t>
            </a:r>
            <a:endParaRPr lang="ca-ES" sz="1500" dirty="0">
              <a:latin typeface="Arial" panose="020B0604020202020204" pitchFamily="34" charset="0"/>
              <a:cs typeface="Arial" panose="020B0604020202020204" pitchFamily="34" charset="0"/>
            </a:endParaRPr>
          </a:p>
          <a:p>
            <a:pPr marL="0" indent="0" algn="just">
              <a:lnSpc>
                <a:spcPct val="150000"/>
              </a:lnSpc>
              <a:spcBef>
                <a:spcPts val="0"/>
              </a:spcBef>
              <a:spcAft>
                <a:spcPts val="300"/>
              </a:spcAft>
              <a:buFont typeface="Arial" panose="020B0604020202020204" pitchFamily="34" charset="0"/>
              <a:buNone/>
            </a:pPr>
            <a:r>
              <a:rPr lang="es-ES" sz="1500" dirty="0">
                <a:latin typeface="Arial" panose="020B0604020202020204" pitchFamily="34" charset="0"/>
                <a:cs typeface="Arial" panose="020B0604020202020204" pitchFamily="34" charset="0"/>
              </a:rPr>
              <a:t>Juegos, actividades acuáticas, lectura, baile, excursiones, toboganes, películas, salidas a la naturaleza... son sólo algunas de las actividades que ya tenemos preparadas para que este año el Campus DUIN sea inolvidable.</a:t>
            </a:r>
          </a:p>
        </p:txBody>
      </p:sp>
      <p:sp>
        <p:nvSpPr>
          <p:cNvPr id="17" name="CuadroTexto 16">
            <a:extLst>
              <a:ext uri="{FF2B5EF4-FFF2-40B4-BE49-F238E27FC236}">
                <a16:creationId xmlns:a16="http://schemas.microsoft.com/office/drawing/2014/main" id="{5683A999-0CDD-869A-D29C-C89FEAA7BF74}"/>
              </a:ext>
            </a:extLst>
          </p:cNvPr>
          <p:cNvSpPr txBox="1"/>
          <p:nvPr/>
        </p:nvSpPr>
        <p:spPr>
          <a:xfrm>
            <a:off x="7872264" y="6246157"/>
            <a:ext cx="320597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0"/>
            <a:r>
              <a:rPr lang="es-ES" sz="1500" b="1" baseline="0" dirty="0">
                <a:solidFill>
                  <a:schemeClr val="tx1">
                    <a:lumMod val="85000"/>
                    <a:lumOff val="15000"/>
                  </a:schemeClr>
                </a:solidFill>
                <a:latin typeface="Arial"/>
                <a:ea typeface="Segoe UI"/>
                <a:cs typeface="Segoe UI"/>
              </a:rPr>
              <a:t>EQUIPO DUIN</a:t>
            </a:r>
            <a:endParaRPr lang="es-ES" sz="1500" dirty="0">
              <a:solidFill>
                <a:schemeClr val="tx1">
                  <a:lumMod val="85000"/>
                  <a:lumOff val="15000"/>
                </a:schemeClr>
              </a:solidFill>
              <a:latin typeface="Arial"/>
              <a:ea typeface="Segoe UI"/>
              <a:cs typeface="Segoe UI"/>
            </a:endParaRPr>
          </a:p>
        </p:txBody>
      </p:sp>
      <p:sp>
        <p:nvSpPr>
          <p:cNvPr id="18" name="Rectángulo 17">
            <a:extLst>
              <a:ext uri="{FF2B5EF4-FFF2-40B4-BE49-F238E27FC236}">
                <a16:creationId xmlns:a16="http://schemas.microsoft.com/office/drawing/2014/main" id="{337B84BC-35BF-FD09-7D8B-C62541F06C74}"/>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Tree>
    <p:extLst>
      <p:ext uri="{BB962C8B-B14F-4D97-AF65-F5344CB8AC3E}">
        <p14:creationId xmlns:p14="http://schemas.microsoft.com/office/powerpoint/2010/main" val="49159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65125"/>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haroni"/>
                <a:cs typeface="Calibri Light"/>
              </a:rPr>
              <a:t>CENTRO DE INTERÉS</a:t>
            </a:r>
            <a:endParaRPr lang="es-ES" sz="4000" dirty="0">
              <a:cs typeface="Calibri Light"/>
            </a:endParaRPr>
          </a:p>
        </p:txBody>
      </p:sp>
      <p:sp>
        <p:nvSpPr>
          <p:cNvPr id="18" name="Rectángulo 17">
            <a:extLst>
              <a:ext uri="{FF2B5EF4-FFF2-40B4-BE49-F238E27FC236}">
                <a16:creationId xmlns:a16="http://schemas.microsoft.com/office/drawing/2014/main" id="{337B84BC-35BF-FD09-7D8B-C62541F06C74}"/>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25" name="Marcador de contenido 2">
            <a:extLst>
              <a:ext uri="{FF2B5EF4-FFF2-40B4-BE49-F238E27FC236}">
                <a16:creationId xmlns:a16="http://schemas.microsoft.com/office/drawing/2014/main" id="{A436D241-D35D-35E6-D00D-9A624775F811}"/>
              </a:ext>
            </a:extLst>
          </p:cNvPr>
          <p:cNvSpPr txBox="1">
            <a:spLocks/>
          </p:cNvSpPr>
          <p:nvPr/>
        </p:nvSpPr>
        <p:spPr>
          <a:xfrm>
            <a:off x="838200" y="1441297"/>
            <a:ext cx="10515600" cy="29108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300"/>
              </a:spcAft>
              <a:buFont typeface="Arial" panose="020B0604020202020204" pitchFamily="34" charset="0"/>
              <a:buNone/>
            </a:pPr>
            <a:r>
              <a:rPr lang="ca-ES" sz="1500" b="1" dirty="0">
                <a:latin typeface="Arial" panose="020B0604020202020204" pitchFamily="34" charset="0"/>
                <a:cs typeface="Arial" panose="020B0604020202020204" pitchFamily="34" charset="0"/>
              </a:rPr>
              <a:t>VERANO DE CIVILIZACIONES, ¿JUGAMOS?</a:t>
            </a:r>
            <a:r>
              <a:rPr lang="es-ES" sz="1100" dirty="0"/>
              <a:t> </a:t>
            </a:r>
          </a:p>
          <a:p>
            <a:pPr marL="0" indent="0" algn="just">
              <a:lnSpc>
                <a:spcPct val="150000"/>
              </a:lnSpc>
              <a:spcBef>
                <a:spcPts val="0"/>
              </a:spcBef>
              <a:spcAft>
                <a:spcPts val="300"/>
              </a:spcAft>
              <a:buFont typeface="Arial" panose="020B0604020202020204" pitchFamily="34" charset="0"/>
              <a:buNone/>
            </a:pPr>
            <a:r>
              <a:rPr lang="es-ES" sz="1500" dirty="0">
                <a:latin typeface="Arial" panose="020B0604020202020204" pitchFamily="34" charset="0"/>
                <a:cs typeface="Arial" panose="020B0604020202020204" pitchFamily="34" charset="0"/>
              </a:rPr>
              <a:t>Este verano no es cualquier verano. Tan grandes como pequeños, poco o mucho, ¡nos adentramos en las civilizaciones del pasado y viajamos en el tiempo! </a:t>
            </a:r>
          </a:p>
          <a:p>
            <a:pPr marL="0" indent="0" algn="just">
              <a:lnSpc>
                <a:spcPct val="150000"/>
              </a:lnSpc>
              <a:spcBef>
                <a:spcPts val="0"/>
              </a:spcBef>
              <a:spcAft>
                <a:spcPts val="300"/>
              </a:spcAft>
              <a:buFont typeface="Arial" panose="020B0604020202020204" pitchFamily="34" charset="0"/>
              <a:buNone/>
            </a:pPr>
            <a:r>
              <a:rPr lang="es-ES" sz="1500" dirty="0">
                <a:latin typeface="Arial" panose="020B0604020202020204" pitchFamily="34" charset="0"/>
                <a:cs typeface="Arial" panose="020B0604020202020204" pitchFamily="34" charset="0"/>
              </a:rPr>
              <a:t>En nuestro campus exploraremos las grandes civilizaciones que han marcado la historia: Egipto, Grecia, Roma, los pueblos vikingos… </a:t>
            </a:r>
          </a:p>
          <a:p>
            <a:pPr marL="0" indent="0" algn="just">
              <a:lnSpc>
                <a:spcPct val="150000"/>
              </a:lnSpc>
              <a:spcBef>
                <a:spcPts val="0"/>
              </a:spcBef>
              <a:spcAft>
                <a:spcPts val="300"/>
              </a:spcAft>
              <a:buFont typeface="Arial" panose="020B0604020202020204" pitchFamily="34" charset="0"/>
              <a:buNone/>
            </a:pPr>
            <a:r>
              <a:rPr lang="es-ES" sz="1500" dirty="0">
                <a:latin typeface="Arial" panose="020B0604020202020204" pitchFamily="34" charset="0"/>
                <a:cs typeface="Arial" panose="020B0604020202020204" pitchFamily="34" charset="0"/>
              </a:rPr>
              <a:t>Cada semana nos adentraremos en sus costumbres, leyendas, inventos y formas de vivir. A través del juego, la creatividad y la actividad física, descubriremos cómo vivían, pensaban y organizaban estas culturas fascinantes. ¡Una aventura educativa y divertida donde los niños y niñas serán los protagonistas de la historia!</a:t>
            </a:r>
            <a:endParaRPr lang="es-ES" sz="1500" dirty="0">
              <a:effectLst/>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9FC70E0E-A6DB-9D77-645C-F901769545B0}"/>
              </a:ext>
            </a:extLst>
          </p:cNvPr>
          <p:cNvSpPr txBox="1"/>
          <p:nvPr/>
        </p:nvSpPr>
        <p:spPr>
          <a:xfrm>
            <a:off x="847348" y="4516927"/>
            <a:ext cx="9660193" cy="1692771"/>
          </a:xfrm>
          <a:prstGeom prst="rect">
            <a:avLst/>
          </a:prstGeom>
          <a:noFill/>
        </p:spPr>
        <p:txBody>
          <a:bodyPr wrap="square">
            <a:spAutoFit/>
          </a:bodyPr>
          <a:lstStyle/>
          <a:p>
            <a:pPr algn="just">
              <a:lnSpc>
                <a:spcPct val="150000"/>
              </a:lnSpc>
              <a:spcAft>
                <a:spcPts val="300"/>
              </a:spcAft>
            </a:pPr>
            <a:r>
              <a:rPr lang="en-US" sz="1500" b="1" dirty="0">
                <a:latin typeface="Arial" panose="020B0604020202020204" pitchFamily="34" charset="0"/>
                <a:cs typeface="Arial" panose="020B0604020202020204" pitchFamily="34" charset="0"/>
              </a:rPr>
              <a:t>VALORES CLAVES DEL CENTRO DE INTERÉS:</a:t>
            </a:r>
            <a:endParaRPr lang="ca-ES" sz="1500" b="1" dirty="0">
              <a:latin typeface="Arial" panose="020B0604020202020204" pitchFamily="34" charset="0"/>
              <a:cs typeface="Arial" panose="020B0604020202020204" pitchFamily="34" charset="0"/>
            </a:endParaRPr>
          </a:p>
          <a:p>
            <a:endParaRPr lang="en-US" sz="1500" b="1" spc="-1" dirty="0">
              <a:latin typeface="Arial" panose="020B0604020202020204" pitchFamily="34" charset="0"/>
              <a:cs typeface="Arial" panose="020B0604020202020204" pitchFamily="34" charset="0"/>
            </a:endParaRPr>
          </a:p>
          <a:p>
            <a:pPr marL="285750" indent="-285750">
              <a:buFont typeface="Calibri"/>
              <a:buChar char="-"/>
            </a:pPr>
            <a:r>
              <a:rPr lang="es-ES" sz="1600" b="1" dirty="0">
                <a:latin typeface="Arial" panose="020B0604020202020204" pitchFamily="34" charset="0"/>
                <a:cs typeface="Arial" panose="020B0604020202020204" pitchFamily="34" charset="0"/>
              </a:rPr>
              <a:t>LA AMISTAD </a:t>
            </a:r>
            <a:r>
              <a:rPr lang="es-ES" sz="1600" dirty="0">
                <a:latin typeface="Arial" panose="020B0604020202020204" pitchFamily="34" charset="0"/>
                <a:cs typeface="Arial" panose="020B0604020202020204" pitchFamily="34" charset="0"/>
              </a:rPr>
              <a:t>como herramienta de mejora de las relaciones entre los niños y niñas</a:t>
            </a:r>
            <a:r>
              <a:rPr lang="ca" sz="1500" spc="-1" dirty="0">
                <a:latin typeface="Arial" panose="020B0604020202020204" pitchFamily="34" charset="0"/>
                <a:cs typeface="Arial" panose="020B0604020202020204" pitchFamily="34" charset="0"/>
              </a:rPr>
              <a:t>.</a:t>
            </a:r>
          </a:p>
          <a:p>
            <a:pPr marL="285750" indent="-285750">
              <a:buFont typeface="Calibri"/>
              <a:buChar char="-"/>
            </a:pPr>
            <a:r>
              <a:rPr lang="es-ES" sz="1600" b="1" dirty="0">
                <a:latin typeface="Arial" panose="020B0604020202020204" pitchFamily="34" charset="0"/>
                <a:cs typeface="Arial" panose="020B0604020202020204" pitchFamily="34" charset="0"/>
              </a:rPr>
              <a:t>El RESPETO </a:t>
            </a:r>
            <a:r>
              <a:rPr lang="es-ES" sz="1600" dirty="0">
                <a:latin typeface="Arial" panose="020B0604020202020204" pitchFamily="34" charset="0"/>
                <a:cs typeface="Arial" panose="020B0604020202020204" pitchFamily="34" charset="0"/>
              </a:rPr>
              <a:t>hacia uno mismo, así como a los demás y al entorno</a:t>
            </a:r>
            <a:r>
              <a:rPr lang="ca" sz="1500" spc="-1" dirty="0">
                <a:latin typeface="Arial" panose="020B0604020202020204" pitchFamily="34" charset="0"/>
                <a:cs typeface="Arial" panose="020B0604020202020204" pitchFamily="34" charset="0"/>
              </a:rPr>
              <a:t>.</a:t>
            </a:r>
          </a:p>
          <a:p>
            <a:pPr marL="285750" indent="-285750">
              <a:buFont typeface="Calibri"/>
              <a:buChar char="-"/>
            </a:pPr>
            <a:r>
              <a:rPr lang="es-ES" sz="1600" b="1" dirty="0">
                <a:latin typeface="Arial" panose="020B0604020202020204" pitchFamily="34" charset="0"/>
                <a:cs typeface="Arial" panose="020B0604020202020204" pitchFamily="34" charset="0"/>
              </a:rPr>
              <a:t>LA EQUIDAD </a:t>
            </a:r>
            <a:r>
              <a:rPr lang="es-ES" sz="1600" dirty="0">
                <a:latin typeface="Arial" panose="020B0604020202020204" pitchFamily="34" charset="0"/>
                <a:cs typeface="Arial" panose="020B0604020202020204" pitchFamily="34" charset="0"/>
              </a:rPr>
              <a:t>promoviendo la igualdad de oportunidades para todos los participantes</a:t>
            </a:r>
            <a:r>
              <a:rPr lang="ca" sz="1500" spc="-1" dirty="0">
                <a:latin typeface="Arial" panose="020B0604020202020204" pitchFamily="34" charset="0"/>
                <a:cs typeface="Arial" panose="020B0604020202020204" pitchFamily="34" charset="0"/>
              </a:rPr>
              <a:t>.</a:t>
            </a:r>
          </a:p>
          <a:p>
            <a:pPr marL="285750" indent="-285750">
              <a:buFont typeface="Calibri"/>
              <a:buChar char="-"/>
            </a:pPr>
            <a:r>
              <a:rPr lang="es-ES" sz="1600" b="1" dirty="0">
                <a:latin typeface="Arial" panose="020B0604020202020204" pitchFamily="34" charset="0"/>
                <a:cs typeface="Arial" panose="020B0604020202020204" pitchFamily="34" charset="0"/>
              </a:rPr>
              <a:t>LA PAZ </a:t>
            </a:r>
            <a:r>
              <a:rPr lang="es-ES" sz="1600" dirty="0">
                <a:latin typeface="Arial" panose="020B0604020202020204" pitchFamily="34" charset="0"/>
                <a:cs typeface="Arial" panose="020B0604020202020204" pitchFamily="34" charset="0"/>
              </a:rPr>
              <a:t>como resultado del entendimiento entre las personas a través del deporte</a:t>
            </a:r>
            <a:r>
              <a:rPr lang="ca" sz="1500" spc="-1" dirty="0">
                <a:latin typeface="Arial" panose="020B0604020202020204" pitchFamily="34" charset="0"/>
                <a:cs typeface="Arial" panose="020B0604020202020204" pitchFamily="34" charset="0"/>
              </a:rPr>
              <a:t>.</a:t>
            </a:r>
            <a:endParaRPr lang="c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83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65125"/>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haroni"/>
                <a:ea typeface="+mj-lt"/>
                <a:cs typeface="+mj-lt"/>
              </a:rPr>
              <a:t>OBJETIVOS DEL CAMPUS DEPORTIVO</a:t>
            </a:r>
            <a:endParaRPr lang="es-ES" sz="4000" dirty="0">
              <a:cs typeface="Calibri Light"/>
            </a:endParaRPr>
          </a:p>
        </p:txBody>
      </p:sp>
      <p:sp>
        <p:nvSpPr>
          <p:cNvPr id="18" name="Rectángulo 17">
            <a:extLst>
              <a:ext uri="{FF2B5EF4-FFF2-40B4-BE49-F238E27FC236}">
                <a16:creationId xmlns:a16="http://schemas.microsoft.com/office/drawing/2014/main" id="{337B84BC-35BF-FD09-7D8B-C62541F06C74}"/>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29" name="Marcador de contenido 2">
            <a:extLst>
              <a:ext uri="{FF2B5EF4-FFF2-40B4-BE49-F238E27FC236}">
                <a16:creationId xmlns:a16="http://schemas.microsoft.com/office/drawing/2014/main" id="{3E4DAE16-EAE6-6297-9E6B-6B0D2327E412}"/>
              </a:ext>
            </a:extLst>
          </p:cNvPr>
          <p:cNvSpPr txBox="1">
            <a:spLocks/>
          </p:cNvSpPr>
          <p:nvPr/>
        </p:nvSpPr>
        <p:spPr>
          <a:xfrm>
            <a:off x="838200" y="1441297"/>
            <a:ext cx="9123304" cy="295904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751"/>
              </a:spcBef>
              <a:buFont typeface="Arial" panose="020B0604020202020204" pitchFamily="34" charset="0"/>
              <a:buNone/>
            </a:pPr>
            <a:r>
              <a:rPr lang="ca-ES" sz="1500" b="1" dirty="0">
                <a:latin typeface="Arial" panose="020B0604020202020204" pitchFamily="34" charset="0"/>
                <a:cs typeface="Arial" panose="020B0604020202020204" pitchFamily="34" charset="0"/>
              </a:rPr>
              <a:t>LOS OBJETIVOS GENERALES DEL CAMPUS DUIN 2025 SON:</a:t>
            </a:r>
          </a:p>
          <a:p>
            <a:pPr marL="571500" indent="-285750">
              <a:buFont typeface="Courier New"/>
              <a:buChar char="o"/>
            </a:pPr>
            <a:r>
              <a:rPr lang="ca" sz="1400" spc="-1" dirty="0">
                <a:latin typeface="Arial"/>
              </a:rPr>
              <a:t>Educar con valores</a:t>
            </a:r>
            <a:endParaRPr lang="en-US" sz="1400" spc="-1" dirty="0">
              <a:latin typeface="Arial"/>
            </a:endParaRPr>
          </a:p>
          <a:p>
            <a:pPr marL="571500" indent="-285750">
              <a:buFont typeface="Courier New"/>
              <a:buChar char="o"/>
            </a:pPr>
            <a:r>
              <a:rPr lang="es-ES" sz="1400" dirty="0">
                <a:latin typeface="Arial" panose="020B0604020202020204" pitchFamily="34" charset="0"/>
                <a:cs typeface="Arial" panose="020B0604020202020204" pitchFamily="34" charset="0"/>
              </a:rPr>
              <a:t>Reforzar los hábitos de higiene y salud</a:t>
            </a:r>
            <a:endParaRPr lang="en-US" sz="1400" spc="-1" dirty="0">
              <a:latin typeface="Arial" panose="020B0604020202020204" pitchFamily="34" charset="0"/>
              <a:cs typeface="Arial" panose="020B0604020202020204" pitchFamily="34" charset="0"/>
            </a:endParaRPr>
          </a:p>
          <a:p>
            <a:pPr marL="571500" indent="-285750">
              <a:buFont typeface="Courier New"/>
              <a:buChar char="o"/>
            </a:pPr>
            <a:r>
              <a:rPr lang="es-ES" sz="1400" dirty="0">
                <a:latin typeface="Arial" panose="020B0604020202020204" pitchFamily="34" charset="0"/>
                <a:cs typeface="Arial" panose="020B0604020202020204" pitchFamily="34" charset="0"/>
              </a:rPr>
              <a:t>Favorecer y reforzar el clima de convivencia y respeto</a:t>
            </a:r>
          </a:p>
          <a:p>
            <a:pPr marL="571500" indent="-285750">
              <a:buFont typeface="Courier New"/>
              <a:buChar char="o"/>
            </a:pPr>
            <a:r>
              <a:rPr lang="es-ES" sz="1400" dirty="0">
                <a:latin typeface="Arial" panose="020B0604020202020204" pitchFamily="34" charset="0"/>
                <a:cs typeface="Arial" panose="020B0604020202020204" pitchFamily="34" charset="0"/>
              </a:rPr>
              <a:t>Potenciar la creatividad y la participación</a:t>
            </a:r>
          </a:p>
          <a:p>
            <a:pPr marL="571500" indent="-285750">
              <a:buFont typeface="Courier New"/>
              <a:buChar char="o"/>
            </a:pPr>
            <a:r>
              <a:rPr lang="es-ES" sz="1400" dirty="0">
                <a:latin typeface="Arial" panose="020B0604020202020204" pitchFamily="34" charset="0"/>
                <a:cs typeface="Arial" panose="020B0604020202020204" pitchFamily="34" charset="0"/>
              </a:rPr>
              <a:t>Desarrollar nuevas habilidades deportivas</a:t>
            </a:r>
          </a:p>
          <a:p>
            <a:pPr marL="571500" indent="-285750">
              <a:buFont typeface="Courier New"/>
              <a:buChar char="o"/>
            </a:pPr>
            <a:r>
              <a:rPr lang="es-ES" sz="1400" dirty="0">
                <a:latin typeface="Arial" panose="020B0604020202020204" pitchFamily="34" charset="0"/>
                <a:cs typeface="Arial" panose="020B0604020202020204" pitchFamily="34" charset="0"/>
              </a:rPr>
              <a:t>Facilitar el conocimiento de diversas disciplinas deportivas</a:t>
            </a:r>
          </a:p>
          <a:p>
            <a:pPr marL="571500" indent="-285750">
              <a:buFont typeface="Courier New"/>
              <a:buChar char="o"/>
            </a:pPr>
            <a:r>
              <a:rPr lang="es-ES" sz="1400" dirty="0">
                <a:latin typeface="Arial" panose="020B0604020202020204" pitchFamily="34" charset="0"/>
                <a:cs typeface="Arial" panose="020B0604020202020204" pitchFamily="34" charset="0"/>
              </a:rPr>
              <a:t>Despertar inquietud hacia el deporte y los hábitos saludables</a:t>
            </a:r>
          </a:p>
          <a:p>
            <a:pPr marL="571500" indent="-285750">
              <a:buFont typeface="Courier New"/>
              <a:buChar char="o"/>
            </a:pPr>
            <a:r>
              <a:rPr lang="es-ES" sz="1400" dirty="0">
                <a:latin typeface="Arial" panose="020B0604020202020204" pitchFamily="34" charset="0"/>
                <a:cs typeface="Arial" panose="020B0604020202020204" pitchFamily="34" charset="0"/>
              </a:rPr>
              <a:t>Fomentar un ocio activo</a:t>
            </a:r>
            <a:endParaRPr lang="ca-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56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65125"/>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Aharoni"/>
                <a:ea typeface="+mj-lt"/>
                <a:cs typeface="+mj-lt"/>
              </a:rPr>
              <a:t>FECHAS Y HORARIOS</a:t>
            </a:r>
            <a:endParaRPr lang="es-ES" sz="4000" dirty="0">
              <a:cs typeface="Calibri Light"/>
            </a:endParaRPr>
          </a:p>
        </p:txBody>
      </p:sp>
      <p:sp>
        <p:nvSpPr>
          <p:cNvPr id="18" name="Rectángulo 17">
            <a:extLst>
              <a:ext uri="{FF2B5EF4-FFF2-40B4-BE49-F238E27FC236}">
                <a16:creationId xmlns:a16="http://schemas.microsoft.com/office/drawing/2014/main" id="{337B84BC-35BF-FD09-7D8B-C62541F06C74}"/>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30" name="Marcador de contenido 2">
            <a:extLst>
              <a:ext uri="{FF2B5EF4-FFF2-40B4-BE49-F238E27FC236}">
                <a16:creationId xmlns:a16="http://schemas.microsoft.com/office/drawing/2014/main" id="{86BED90E-2859-56CA-B1EC-C9BB32AE94A2}"/>
              </a:ext>
            </a:extLst>
          </p:cNvPr>
          <p:cNvSpPr txBox="1">
            <a:spLocks/>
          </p:cNvSpPr>
          <p:nvPr/>
        </p:nvSpPr>
        <p:spPr>
          <a:xfrm>
            <a:off x="862620" y="1413301"/>
            <a:ext cx="6237975" cy="4704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751"/>
              </a:spcBef>
              <a:buFont typeface="Arial" panose="020B0604020202020204" pitchFamily="34" charset="0"/>
              <a:buNone/>
            </a:pPr>
            <a:r>
              <a:rPr lang="ca-ES" sz="1500" b="1" dirty="0">
                <a:latin typeface="Arial" panose="020B0604020202020204" pitchFamily="34" charset="0"/>
                <a:cs typeface="Arial" panose="020B0604020202020204" pitchFamily="34" charset="0"/>
              </a:rPr>
              <a:t>LOS CAMPUS DUIN SE ORDENAN POR TURNOS SEMANALES</a:t>
            </a:r>
            <a:r>
              <a:rPr lang="ca-ES" sz="1500" dirty="0">
                <a:latin typeface="Arial" panose="020B0604020202020204" pitchFamily="34" charset="0"/>
                <a:cs typeface="Arial" panose="020B0604020202020204" pitchFamily="34" charset="0"/>
              </a:rPr>
              <a:t>:</a:t>
            </a:r>
          </a:p>
        </p:txBody>
      </p:sp>
      <p:sp>
        <p:nvSpPr>
          <p:cNvPr id="31" name="Marcador de contenido 2">
            <a:extLst>
              <a:ext uri="{FF2B5EF4-FFF2-40B4-BE49-F238E27FC236}">
                <a16:creationId xmlns:a16="http://schemas.microsoft.com/office/drawing/2014/main" id="{A4241CA3-7DBA-AC48-94E6-04A1BA434ED5}"/>
              </a:ext>
            </a:extLst>
          </p:cNvPr>
          <p:cNvSpPr txBox="1">
            <a:spLocks/>
          </p:cNvSpPr>
          <p:nvPr/>
        </p:nvSpPr>
        <p:spPr>
          <a:xfrm>
            <a:off x="6278720" y="2004895"/>
            <a:ext cx="4669367" cy="23140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751"/>
              </a:spcBef>
              <a:buFont typeface="Arial" panose="020B0604020202020204" pitchFamily="34" charset="0"/>
              <a:buNone/>
            </a:pPr>
            <a:r>
              <a:rPr lang="ca-ES" sz="1500" b="1" dirty="0">
                <a:solidFill>
                  <a:srgbClr val="24AEE4"/>
                </a:solidFill>
                <a:latin typeface="Arial" panose="020B0604020202020204" pitchFamily="34" charset="0"/>
                <a:cs typeface="Arial" panose="020B0604020202020204" pitchFamily="34" charset="0"/>
              </a:rPr>
              <a:t>7º TURNO </a:t>
            </a:r>
            <a:r>
              <a:rPr lang="ca-ES" sz="1500" dirty="0">
                <a:latin typeface="Arial" panose="020B0604020202020204" pitchFamily="34" charset="0"/>
                <a:cs typeface="Arial" panose="020B0604020202020204" pitchFamily="34" charset="0"/>
              </a:rPr>
              <a:t>del 4 al 8 de agosto</a:t>
            </a:r>
          </a:p>
          <a:p>
            <a:pPr marL="0" indent="0" algn="just">
              <a:lnSpc>
                <a:spcPct val="150000"/>
              </a:lnSpc>
              <a:spcBef>
                <a:spcPts val="751"/>
              </a:spcBef>
              <a:buFont typeface="Arial" panose="020B0604020202020204" pitchFamily="34" charset="0"/>
              <a:buNone/>
            </a:pPr>
            <a:r>
              <a:rPr lang="ca-ES" sz="1500" b="1" dirty="0">
                <a:solidFill>
                  <a:srgbClr val="E31D1A"/>
                </a:solidFill>
                <a:latin typeface="Arial" panose="020B0604020202020204" pitchFamily="34" charset="0"/>
                <a:cs typeface="Arial" panose="020B0604020202020204" pitchFamily="34" charset="0"/>
              </a:rPr>
              <a:t>8º TURNO </a:t>
            </a:r>
            <a:r>
              <a:rPr lang="ca-ES" sz="1500" dirty="0">
                <a:latin typeface="Arial" panose="020B0604020202020204" pitchFamily="34" charset="0"/>
                <a:cs typeface="Arial" panose="020B0604020202020204" pitchFamily="34" charset="0"/>
              </a:rPr>
              <a:t>del 11 al 15 de agosto</a:t>
            </a:r>
          </a:p>
          <a:p>
            <a:pPr marL="0" indent="0" algn="just">
              <a:lnSpc>
                <a:spcPct val="150000"/>
              </a:lnSpc>
              <a:spcBef>
                <a:spcPts val="751"/>
              </a:spcBef>
              <a:buFont typeface="Arial" panose="020B0604020202020204" pitchFamily="34" charset="0"/>
              <a:buNone/>
            </a:pPr>
            <a:r>
              <a:rPr lang="ca-ES" sz="1500" b="1" dirty="0">
                <a:solidFill>
                  <a:srgbClr val="FFC000"/>
                </a:solidFill>
                <a:latin typeface="Arial" panose="020B0604020202020204" pitchFamily="34" charset="0"/>
                <a:cs typeface="Arial" panose="020B0604020202020204" pitchFamily="34" charset="0"/>
              </a:rPr>
              <a:t>9º TURNO </a:t>
            </a:r>
            <a:r>
              <a:rPr lang="ca-ES" sz="1500" dirty="0">
                <a:latin typeface="Arial" panose="020B0604020202020204" pitchFamily="34" charset="0"/>
                <a:cs typeface="Arial" panose="020B0604020202020204" pitchFamily="34" charset="0"/>
              </a:rPr>
              <a:t>del 18 al 22 de agosto</a:t>
            </a:r>
          </a:p>
          <a:p>
            <a:pPr marL="0" indent="0" algn="just">
              <a:lnSpc>
                <a:spcPct val="150000"/>
              </a:lnSpc>
              <a:spcBef>
                <a:spcPts val="751"/>
              </a:spcBef>
              <a:buFont typeface="Arial" panose="020B0604020202020204" pitchFamily="34" charset="0"/>
              <a:buNone/>
            </a:pPr>
            <a:r>
              <a:rPr lang="ca-ES" sz="1500" b="1" dirty="0">
                <a:solidFill>
                  <a:srgbClr val="1FA960"/>
                </a:solidFill>
                <a:latin typeface="Arial" panose="020B0604020202020204" pitchFamily="34" charset="0"/>
                <a:cs typeface="Arial" panose="020B0604020202020204" pitchFamily="34" charset="0"/>
              </a:rPr>
              <a:t>10º TURNO </a:t>
            </a:r>
            <a:r>
              <a:rPr lang="ca-ES" sz="1500" dirty="0">
                <a:latin typeface="Arial" panose="020B0604020202020204" pitchFamily="34" charset="0"/>
                <a:cs typeface="Arial" panose="020B0604020202020204" pitchFamily="34" charset="0"/>
              </a:rPr>
              <a:t>del 25 al 29 de agosto</a:t>
            </a:r>
          </a:p>
          <a:p>
            <a:pPr marL="0" indent="0" algn="just">
              <a:lnSpc>
                <a:spcPct val="150000"/>
              </a:lnSpc>
              <a:spcBef>
                <a:spcPts val="751"/>
              </a:spcBef>
              <a:buFont typeface="Arial" panose="020B0604020202020204" pitchFamily="34" charset="0"/>
              <a:buNone/>
            </a:pPr>
            <a:r>
              <a:rPr lang="ca-ES" sz="1500" b="1" dirty="0">
                <a:solidFill>
                  <a:srgbClr val="24AEE4"/>
                </a:solidFill>
                <a:latin typeface="Arial" panose="020B0604020202020204" pitchFamily="34" charset="0"/>
                <a:cs typeface="Arial" panose="020B0604020202020204" pitchFamily="34" charset="0"/>
              </a:rPr>
              <a:t>11º TURNO </a:t>
            </a:r>
            <a:r>
              <a:rPr lang="ca-ES" sz="1500" dirty="0">
                <a:latin typeface="Arial" panose="020B0604020202020204" pitchFamily="34" charset="0"/>
                <a:cs typeface="Arial" panose="020B0604020202020204" pitchFamily="34" charset="0"/>
              </a:rPr>
              <a:t>del 1 al 5 </a:t>
            </a:r>
            <a:r>
              <a:rPr lang="es-ES" sz="1500" noProof="0" dirty="0">
                <a:latin typeface="Arial" panose="020B0604020202020204" pitchFamily="34" charset="0"/>
                <a:cs typeface="Arial" panose="020B0604020202020204" pitchFamily="34" charset="0"/>
              </a:rPr>
              <a:t>de septiembre</a:t>
            </a:r>
            <a:endParaRPr lang="ca-ES" sz="1500" dirty="0">
              <a:latin typeface="Arial" panose="020B0604020202020204" pitchFamily="34" charset="0"/>
              <a:cs typeface="Arial" panose="020B0604020202020204" pitchFamily="34" charset="0"/>
            </a:endParaRPr>
          </a:p>
        </p:txBody>
      </p:sp>
      <p:sp>
        <p:nvSpPr>
          <p:cNvPr id="32" name="Marcador de contenido 2">
            <a:extLst>
              <a:ext uri="{FF2B5EF4-FFF2-40B4-BE49-F238E27FC236}">
                <a16:creationId xmlns:a16="http://schemas.microsoft.com/office/drawing/2014/main" id="{3787CA03-8D12-2665-9825-ECAE46C61A34}"/>
              </a:ext>
            </a:extLst>
          </p:cNvPr>
          <p:cNvSpPr txBox="1">
            <a:spLocks/>
          </p:cNvSpPr>
          <p:nvPr/>
        </p:nvSpPr>
        <p:spPr>
          <a:xfrm>
            <a:off x="1709457" y="1961687"/>
            <a:ext cx="4669367" cy="29590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751"/>
              </a:spcBef>
              <a:buFont typeface="Arial" panose="020B0604020202020204" pitchFamily="34" charset="0"/>
              <a:buNone/>
            </a:pPr>
            <a:r>
              <a:rPr lang="es-ES" sz="1500" b="1" noProof="0" dirty="0">
                <a:solidFill>
                  <a:srgbClr val="F29100"/>
                </a:solidFill>
                <a:latin typeface="Arial" panose="020B0604020202020204" pitchFamily="34" charset="0"/>
                <a:cs typeface="Arial" panose="020B0604020202020204" pitchFamily="34" charset="0"/>
              </a:rPr>
              <a:t>1r TURNO </a:t>
            </a:r>
            <a:r>
              <a:rPr lang="es-ES" sz="1500" noProof="0" dirty="0">
                <a:latin typeface="Arial" panose="020B0604020202020204" pitchFamily="34" charset="0"/>
                <a:cs typeface="Arial" panose="020B0604020202020204" pitchFamily="34" charset="0"/>
              </a:rPr>
              <a:t>del 23 al 27 de junio</a:t>
            </a:r>
          </a:p>
          <a:p>
            <a:pPr marL="0" indent="0" algn="just">
              <a:lnSpc>
                <a:spcPct val="150000"/>
              </a:lnSpc>
              <a:spcBef>
                <a:spcPts val="751"/>
              </a:spcBef>
              <a:buFont typeface="Arial" panose="020B0604020202020204" pitchFamily="34" charset="0"/>
              <a:buNone/>
            </a:pPr>
            <a:r>
              <a:rPr lang="es-ES" sz="1500" b="1" noProof="0" dirty="0">
                <a:solidFill>
                  <a:srgbClr val="1FA960"/>
                </a:solidFill>
                <a:latin typeface="Arial" panose="020B0604020202020204" pitchFamily="34" charset="0"/>
                <a:cs typeface="Arial" panose="020B0604020202020204" pitchFamily="34" charset="0"/>
              </a:rPr>
              <a:t>2n TURNO </a:t>
            </a:r>
            <a:r>
              <a:rPr lang="es-ES" sz="1500" noProof="0" dirty="0">
                <a:latin typeface="Arial" panose="020B0604020202020204" pitchFamily="34" charset="0"/>
                <a:cs typeface="Arial" panose="020B0604020202020204" pitchFamily="34" charset="0"/>
              </a:rPr>
              <a:t>del 30 de junio al 4 de julio</a:t>
            </a:r>
          </a:p>
          <a:p>
            <a:pPr marL="0" indent="0" algn="just">
              <a:lnSpc>
                <a:spcPct val="150000"/>
              </a:lnSpc>
              <a:spcBef>
                <a:spcPts val="751"/>
              </a:spcBef>
              <a:buFont typeface="Arial" panose="020B0604020202020204" pitchFamily="34" charset="0"/>
              <a:buNone/>
            </a:pPr>
            <a:r>
              <a:rPr lang="es-ES" sz="1500" b="1" noProof="0" dirty="0">
                <a:solidFill>
                  <a:srgbClr val="24AEE4"/>
                </a:solidFill>
                <a:latin typeface="Arial" panose="020B0604020202020204" pitchFamily="34" charset="0"/>
                <a:cs typeface="Arial" panose="020B0604020202020204" pitchFamily="34" charset="0"/>
              </a:rPr>
              <a:t>3r TURNO </a:t>
            </a:r>
            <a:r>
              <a:rPr lang="es-ES" sz="1500" noProof="0" dirty="0">
                <a:latin typeface="Arial" panose="020B0604020202020204" pitchFamily="34" charset="0"/>
                <a:cs typeface="Arial" panose="020B0604020202020204" pitchFamily="34" charset="0"/>
              </a:rPr>
              <a:t>del 7 al 11 de julio</a:t>
            </a:r>
          </a:p>
          <a:p>
            <a:pPr marL="0" indent="0" algn="just">
              <a:lnSpc>
                <a:spcPct val="150000"/>
              </a:lnSpc>
              <a:spcBef>
                <a:spcPts val="751"/>
              </a:spcBef>
              <a:buFont typeface="Arial" panose="020B0604020202020204" pitchFamily="34" charset="0"/>
              <a:buNone/>
            </a:pPr>
            <a:r>
              <a:rPr lang="es-ES" sz="1500" b="1" noProof="0" dirty="0">
                <a:solidFill>
                  <a:srgbClr val="E31D1A"/>
                </a:solidFill>
                <a:latin typeface="Arial" panose="020B0604020202020204" pitchFamily="34" charset="0"/>
                <a:cs typeface="Arial" panose="020B0604020202020204" pitchFamily="34" charset="0"/>
              </a:rPr>
              <a:t>4º TURNO </a:t>
            </a:r>
            <a:r>
              <a:rPr lang="es-ES" sz="1500" noProof="0" dirty="0">
                <a:latin typeface="Arial" panose="020B0604020202020204" pitchFamily="34" charset="0"/>
                <a:cs typeface="Arial" panose="020B0604020202020204" pitchFamily="34" charset="0"/>
              </a:rPr>
              <a:t>del 14 al 18 de julio</a:t>
            </a:r>
          </a:p>
          <a:p>
            <a:pPr marL="0" indent="0" algn="just">
              <a:lnSpc>
                <a:spcPct val="150000"/>
              </a:lnSpc>
              <a:spcBef>
                <a:spcPts val="751"/>
              </a:spcBef>
              <a:buFont typeface="Arial" panose="020B0604020202020204" pitchFamily="34" charset="0"/>
              <a:buNone/>
            </a:pPr>
            <a:r>
              <a:rPr lang="es-ES" sz="1500" b="1" noProof="0" dirty="0">
                <a:solidFill>
                  <a:srgbClr val="F29100"/>
                </a:solidFill>
                <a:latin typeface="Arial" panose="020B0604020202020204" pitchFamily="34" charset="0"/>
                <a:cs typeface="Arial" panose="020B0604020202020204" pitchFamily="34" charset="0"/>
              </a:rPr>
              <a:t>5º TURNO </a:t>
            </a:r>
            <a:r>
              <a:rPr lang="es-ES" sz="1500" noProof="0" dirty="0">
                <a:latin typeface="Arial" panose="020B0604020202020204" pitchFamily="34" charset="0"/>
                <a:cs typeface="Arial" panose="020B0604020202020204" pitchFamily="34" charset="0"/>
              </a:rPr>
              <a:t>del 21 al 25 de julio</a:t>
            </a:r>
          </a:p>
          <a:p>
            <a:pPr marL="0" indent="0" algn="just">
              <a:lnSpc>
                <a:spcPct val="150000"/>
              </a:lnSpc>
              <a:spcBef>
                <a:spcPts val="751"/>
              </a:spcBef>
              <a:buFont typeface="Arial" panose="020B0604020202020204" pitchFamily="34" charset="0"/>
              <a:buNone/>
            </a:pPr>
            <a:r>
              <a:rPr lang="es-ES" sz="1500" b="1" noProof="0" dirty="0">
                <a:solidFill>
                  <a:srgbClr val="1FA960"/>
                </a:solidFill>
                <a:latin typeface="Arial" panose="020B0604020202020204" pitchFamily="34" charset="0"/>
                <a:cs typeface="Arial" panose="020B0604020202020204" pitchFamily="34" charset="0"/>
              </a:rPr>
              <a:t>6º TURNO </a:t>
            </a:r>
            <a:r>
              <a:rPr lang="es-ES" sz="1500" noProof="0" dirty="0">
                <a:latin typeface="Arial" panose="020B0604020202020204" pitchFamily="34" charset="0"/>
                <a:cs typeface="Arial" panose="020B0604020202020204" pitchFamily="34" charset="0"/>
              </a:rPr>
              <a:t>del 28 de julio al 1 de agosto</a:t>
            </a:r>
            <a:endParaRPr lang="ca-ES" sz="1500" dirty="0">
              <a:latin typeface="Arial" panose="020B0604020202020204" pitchFamily="34" charset="0"/>
              <a:cs typeface="Arial" panose="020B0604020202020204" pitchFamily="34" charset="0"/>
            </a:endParaRPr>
          </a:p>
        </p:txBody>
      </p:sp>
      <p:sp>
        <p:nvSpPr>
          <p:cNvPr id="33" name="Título 3">
            <a:extLst>
              <a:ext uri="{FF2B5EF4-FFF2-40B4-BE49-F238E27FC236}">
                <a16:creationId xmlns:a16="http://schemas.microsoft.com/office/drawing/2014/main" id="{946382C5-8C9C-9410-CDBD-F330C30FF315}"/>
              </a:ext>
            </a:extLst>
          </p:cNvPr>
          <p:cNvSpPr txBox="1">
            <a:spLocks/>
          </p:cNvSpPr>
          <p:nvPr/>
        </p:nvSpPr>
        <p:spPr>
          <a:xfrm>
            <a:off x="324923" y="4944417"/>
            <a:ext cx="2939030" cy="112225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3200" spc="-150" dirty="0">
                <a:latin typeface="Arial" panose="020B0604020202020204" pitchFamily="34" charset="0"/>
                <a:cs typeface="Arial" panose="020B0604020202020204" pitchFamily="34" charset="0"/>
              </a:rPr>
              <a:t>HORARIO</a:t>
            </a:r>
          </a:p>
        </p:txBody>
      </p:sp>
      <p:sp>
        <p:nvSpPr>
          <p:cNvPr id="34" name="Rectángulo 33" descr="Elemento 1 de nivel de jerarquía 2">
            <a:extLst>
              <a:ext uri="{FF2B5EF4-FFF2-40B4-BE49-F238E27FC236}">
                <a16:creationId xmlns:a16="http://schemas.microsoft.com/office/drawing/2014/main" id="{5F918963-F18E-8098-88E4-5D4B0F790690}"/>
              </a:ext>
            </a:extLst>
          </p:cNvPr>
          <p:cNvSpPr/>
          <p:nvPr/>
        </p:nvSpPr>
        <p:spPr>
          <a:xfrm>
            <a:off x="3386694" y="5024263"/>
            <a:ext cx="1735960" cy="694467"/>
          </a:xfrm>
          <a:prstGeom prst="rect">
            <a:avLst/>
          </a:prstGeom>
          <a:solidFill>
            <a:schemeClr val="accent6">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es-ES" sz="1300" b="1" dirty="0">
                <a:solidFill>
                  <a:prstClr val="black"/>
                </a:solidFill>
                <a:latin typeface="Arial" panose="020B0604020202020204" pitchFamily="34" charset="0"/>
                <a:cs typeface="Arial" panose="020B0604020202020204" pitchFamily="34" charset="0"/>
              </a:rPr>
              <a:t>ACOGIDA</a:t>
            </a:r>
            <a:br>
              <a:rPr lang="es-ES" sz="1300" kern="1200" dirty="0">
                <a:latin typeface="Arial" panose="020B0604020202020204" pitchFamily="34" charset="0"/>
                <a:cs typeface="Arial" panose="020B0604020202020204" pitchFamily="34" charset="0"/>
              </a:rPr>
            </a:br>
            <a:r>
              <a:rPr lang="es-ES" sz="1200" b="0" kern="1200" dirty="0">
                <a:solidFill>
                  <a:prstClr val="black"/>
                </a:solidFill>
                <a:latin typeface="Arial" panose="020B0604020202020204" pitchFamily="34" charset="0"/>
                <a:cs typeface="Arial" panose="020B0604020202020204" pitchFamily="34" charset="0"/>
              </a:rPr>
              <a:t>08:00 – 09:00h</a:t>
            </a:r>
            <a:endParaRPr lang="es-ES" sz="1300" b="0" kern="1200" dirty="0">
              <a:solidFill>
                <a:prstClr val="black"/>
              </a:solidFill>
              <a:latin typeface="Arial" panose="020B0604020202020204" pitchFamily="34" charset="0"/>
              <a:cs typeface="Arial" panose="020B0604020202020204" pitchFamily="34" charset="0"/>
            </a:endParaRPr>
          </a:p>
        </p:txBody>
      </p:sp>
      <p:sp>
        <p:nvSpPr>
          <p:cNvPr id="35" name="Rectángulo 34" descr="Elemento 1 del nivel de jerarquía 3">
            <a:extLst>
              <a:ext uri="{FF2B5EF4-FFF2-40B4-BE49-F238E27FC236}">
                <a16:creationId xmlns:a16="http://schemas.microsoft.com/office/drawing/2014/main" id="{4B0DAE0B-2049-768B-7F03-1C500EAD958D}"/>
              </a:ext>
            </a:extLst>
          </p:cNvPr>
          <p:cNvSpPr/>
          <p:nvPr/>
        </p:nvSpPr>
        <p:spPr>
          <a:xfrm>
            <a:off x="3386694" y="5740909"/>
            <a:ext cx="1735960" cy="375885"/>
          </a:xfrm>
          <a:prstGeom prst="rect">
            <a:avLst/>
          </a:prstGeom>
          <a:solidFill>
            <a:schemeClr val="bg1">
              <a:lumMod val="95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es-ES" sz="1300" b="0" kern="1200" dirty="0">
                <a:solidFill>
                  <a:prstClr val="black"/>
                </a:solidFill>
                <a:latin typeface="Arial" panose="020B0604020202020204" pitchFamily="34" charset="0"/>
                <a:cs typeface="Arial" panose="020B0604020202020204" pitchFamily="34" charset="0"/>
              </a:rPr>
              <a:t>Opcional</a:t>
            </a:r>
          </a:p>
        </p:txBody>
      </p:sp>
      <p:sp>
        <p:nvSpPr>
          <p:cNvPr id="36" name="Rectángulo 35" descr="Elemento 2 de nivel de jerarquía 2">
            <a:extLst>
              <a:ext uri="{FF2B5EF4-FFF2-40B4-BE49-F238E27FC236}">
                <a16:creationId xmlns:a16="http://schemas.microsoft.com/office/drawing/2014/main" id="{8730EAF2-D415-8D0C-E285-A10C8040FB42}"/>
              </a:ext>
            </a:extLst>
          </p:cNvPr>
          <p:cNvSpPr/>
          <p:nvPr/>
        </p:nvSpPr>
        <p:spPr>
          <a:xfrm>
            <a:off x="5184133" y="5024263"/>
            <a:ext cx="1735960" cy="694467"/>
          </a:xfrm>
          <a:prstGeom prst="rect">
            <a:avLst/>
          </a:prstGeom>
          <a:solidFill>
            <a:schemeClr val="accent4">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es-ES" sz="1300" b="1" kern="1200" dirty="0">
                <a:solidFill>
                  <a:prstClr val="black"/>
                </a:solidFill>
                <a:latin typeface="Arial" panose="020B0604020202020204" pitchFamily="34" charset="0"/>
                <a:cs typeface="Arial" panose="020B0604020202020204" pitchFamily="34" charset="0"/>
              </a:rPr>
              <a:t>CAMPUS MAÑANA</a:t>
            </a:r>
            <a:br>
              <a:rPr lang="es-ES" sz="1300" kern="1200" dirty="0">
                <a:latin typeface="Arial" panose="020B0604020202020204" pitchFamily="34" charset="0"/>
                <a:cs typeface="Arial" panose="020B0604020202020204" pitchFamily="34" charset="0"/>
              </a:rPr>
            </a:br>
            <a:r>
              <a:rPr lang="es-ES" sz="1200" b="0" kern="1200" dirty="0">
                <a:solidFill>
                  <a:prstClr val="black"/>
                </a:solidFill>
                <a:latin typeface="Arial" panose="020B0604020202020204" pitchFamily="34" charset="0"/>
                <a:cs typeface="Arial" panose="020B0604020202020204" pitchFamily="34" charset="0"/>
              </a:rPr>
              <a:t>09:00 – 14:00h</a:t>
            </a:r>
            <a:endParaRPr lang="es-ES" sz="1300" b="0" kern="1200" dirty="0">
              <a:solidFill>
                <a:prstClr val="black"/>
              </a:solidFill>
              <a:latin typeface="Arial" panose="020B0604020202020204" pitchFamily="34" charset="0"/>
              <a:cs typeface="Arial" panose="020B0604020202020204" pitchFamily="34" charset="0"/>
            </a:endParaRPr>
          </a:p>
        </p:txBody>
      </p:sp>
      <p:sp>
        <p:nvSpPr>
          <p:cNvPr id="37" name="Rectángulo 36" descr="Elemento 2 del nivel de jerarquía 3">
            <a:extLst>
              <a:ext uri="{FF2B5EF4-FFF2-40B4-BE49-F238E27FC236}">
                <a16:creationId xmlns:a16="http://schemas.microsoft.com/office/drawing/2014/main" id="{B4193F2E-B545-FFA6-5BDA-A9E336A10B65}"/>
              </a:ext>
            </a:extLst>
          </p:cNvPr>
          <p:cNvSpPr/>
          <p:nvPr/>
        </p:nvSpPr>
        <p:spPr>
          <a:xfrm>
            <a:off x="5184133" y="5740909"/>
            <a:ext cx="1735960" cy="375885"/>
          </a:xfrm>
          <a:prstGeom prst="rect">
            <a:avLst/>
          </a:prstGeom>
          <a:solidFill>
            <a:schemeClr val="bg1">
              <a:lumMod val="95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es-ES" sz="1300" b="0" kern="1200" dirty="0">
                <a:solidFill>
                  <a:prstClr val="black"/>
                </a:solidFill>
                <a:latin typeface="Arial" panose="020B0604020202020204" pitchFamily="34" charset="0"/>
                <a:cs typeface="Arial" panose="020B0604020202020204" pitchFamily="34" charset="0"/>
              </a:rPr>
              <a:t>Imprescindible</a:t>
            </a:r>
          </a:p>
        </p:txBody>
      </p:sp>
      <p:sp>
        <p:nvSpPr>
          <p:cNvPr id="38" name="Rectángulo 37" descr="Elemento 3 de nivel de jerarquía 2">
            <a:extLst>
              <a:ext uri="{FF2B5EF4-FFF2-40B4-BE49-F238E27FC236}">
                <a16:creationId xmlns:a16="http://schemas.microsoft.com/office/drawing/2014/main" id="{656E1A46-A753-EE2D-9C99-287A361BEB61}"/>
              </a:ext>
            </a:extLst>
          </p:cNvPr>
          <p:cNvSpPr/>
          <p:nvPr/>
        </p:nvSpPr>
        <p:spPr>
          <a:xfrm>
            <a:off x="6996324" y="5024263"/>
            <a:ext cx="1735960" cy="694467"/>
          </a:xfrm>
          <a:prstGeom prst="rect">
            <a:avLst/>
          </a:prstGeom>
          <a:solidFill>
            <a:schemeClr val="accent5">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es-ES" sz="1300" b="1" kern="1200" dirty="0">
                <a:solidFill>
                  <a:prstClr val="black"/>
                </a:solidFill>
                <a:latin typeface="Arial" panose="020B0604020202020204" pitchFamily="34" charset="0"/>
                <a:cs typeface="Arial" panose="020B0604020202020204" pitchFamily="34" charset="0"/>
              </a:rPr>
              <a:t>CAMPUS TARDE</a:t>
            </a:r>
            <a:br>
              <a:rPr lang="es-ES" sz="1300" kern="1200" dirty="0">
                <a:latin typeface="Arial" panose="020B0604020202020204" pitchFamily="34" charset="0"/>
                <a:cs typeface="Arial" panose="020B0604020202020204" pitchFamily="34" charset="0"/>
              </a:rPr>
            </a:br>
            <a:r>
              <a:rPr lang="es-ES" sz="1200" b="0" kern="1200" dirty="0">
                <a:solidFill>
                  <a:prstClr val="black"/>
                </a:solidFill>
                <a:latin typeface="Arial" panose="020B0604020202020204" pitchFamily="34" charset="0"/>
                <a:cs typeface="Arial" panose="020B0604020202020204" pitchFamily="34" charset="0"/>
              </a:rPr>
              <a:t>14:00 – 17:00H</a:t>
            </a:r>
            <a:endParaRPr lang="es-ES" sz="1300" b="0" kern="1200" dirty="0">
              <a:solidFill>
                <a:prstClr val="black"/>
              </a:solidFill>
              <a:latin typeface="Arial" panose="020B0604020202020204" pitchFamily="34" charset="0"/>
              <a:cs typeface="Arial" panose="020B0604020202020204" pitchFamily="34" charset="0"/>
            </a:endParaRPr>
          </a:p>
        </p:txBody>
      </p:sp>
      <p:sp>
        <p:nvSpPr>
          <p:cNvPr id="39" name="Rectángulo 38" descr="Elemento 3 del nivel de jerarquía 3">
            <a:extLst>
              <a:ext uri="{FF2B5EF4-FFF2-40B4-BE49-F238E27FC236}">
                <a16:creationId xmlns:a16="http://schemas.microsoft.com/office/drawing/2014/main" id="{66DFE2E1-9C9E-9C5B-C000-3E19BACC0277}"/>
              </a:ext>
            </a:extLst>
          </p:cNvPr>
          <p:cNvSpPr/>
          <p:nvPr/>
        </p:nvSpPr>
        <p:spPr>
          <a:xfrm>
            <a:off x="6996324" y="5740909"/>
            <a:ext cx="1735960" cy="375885"/>
          </a:xfrm>
          <a:prstGeom prst="rect">
            <a:avLst/>
          </a:prstGeom>
          <a:solidFill>
            <a:schemeClr val="bg1">
              <a:lumMod val="95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es-ES" sz="1300" b="0" kern="1200" noProof="0" dirty="0">
                <a:solidFill>
                  <a:prstClr val="black"/>
                </a:solidFill>
                <a:latin typeface="Arial" panose="020B0604020202020204" pitchFamily="34" charset="0"/>
                <a:cs typeface="Arial" panose="020B0604020202020204" pitchFamily="34" charset="0"/>
              </a:rPr>
              <a:t>Incluye comedor</a:t>
            </a:r>
          </a:p>
        </p:txBody>
      </p:sp>
    </p:spTree>
    <p:extLst>
      <p:ext uri="{BB962C8B-B14F-4D97-AF65-F5344CB8AC3E}">
        <p14:creationId xmlns:p14="http://schemas.microsoft.com/office/powerpoint/2010/main" val="74213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558" y="1262108"/>
            <a:ext cx="6684951"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26902"/>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dirty="0">
                <a:solidFill>
                  <a:srgbClr val="6A1224"/>
                </a:solidFill>
                <a:latin typeface="Aharoni"/>
                <a:ea typeface="+mj-lt"/>
                <a:cs typeface="+mj-lt"/>
              </a:rPr>
              <a:t>ESPACIOS</a:t>
            </a:r>
            <a:endParaRPr lang="es-ES" sz="4000" dirty="0">
              <a:solidFill>
                <a:srgbClr val="6A1224"/>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13" name="CuadroTexto 12">
            <a:extLst>
              <a:ext uri="{FF2B5EF4-FFF2-40B4-BE49-F238E27FC236}">
                <a16:creationId xmlns:a16="http://schemas.microsoft.com/office/drawing/2014/main" id="{67F8DC8B-C278-76D5-918A-07C03485E7E2}"/>
              </a:ext>
            </a:extLst>
          </p:cNvPr>
          <p:cNvSpPr txBox="1"/>
          <p:nvPr/>
        </p:nvSpPr>
        <p:spPr>
          <a:xfrm>
            <a:off x="7026470" y="1749147"/>
            <a:ext cx="2457974" cy="307777"/>
          </a:xfrm>
          <a:prstGeom prst="rect">
            <a:avLst/>
          </a:prstGeom>
          <a:noFill/>
        </p:spPr>
        <p:txBody>
          <a:bodyPr wrap="square" rtlCol="0">
            <a:spAutoFit/>
          </a:bodyPr>
          <a:lstStyle/>
          <a:p>
            <a:r>
              <a:rPr lang="es-ES" sz="1400" dirty="0">
                <a:latin typeface="Aharoni" panose="02010803020104030203" pitchFamily="2" charset="-79"/>
                <a:cs typeface="Aharoni" panose="02010803020104030203" pitchFamily="2" charset="-79"/>
              </a:rPr>
              <a:t>PISTAS DE PÁDEL</a:t>
            </a:r>
          </a:p>
        </p:txBody>
      </p:sp>
      <p:sp>
        <p:nvSpPr>
          <p:cNvPr id="14" name="CuadroTexto 13">
            <a:extLst>
              <a:ext uri="{FF2B5EF4-FFF2-40B4-BE49-F238E27FC236}">
                <a16:creationId xmlns:a16="http://schemas.microsoft.com/office/drawing/2014/main" id="{A9FB8DB2-8628-DDF5-DC87-E11A10E07873}"/>
              </a:ext>
            </a:extLst>
          </p:cNvPr>
          <p:cNvSpPr txBox="1"/>
          <p:nvPr/>
        </p:nvSpPr>
        <p:spPr>
          <a:xfrm>
            <a:off x="970752" y="4017786"/>
            <a:ext cx="2395515" cy="307777"/>
          </a:xfrm>
          <a:prstGeom prst="rect">
            <a:avLst/>
          </a:prstGeom>
          <a:noFill/>
        </p:spPr>
        <p:txBody>
          <a:bodyPr wrap="square" rtlCol="0">
            <a:spAutoFit/>
          </a:bodyPr>
          <a:lstStyle/>
          <a:p>
            <a:r>
              <a:rPr lang="es-ES" sz="1400" dirty="0">
                <a:latin typeface="Aharoni" panose="02010803020104030203" pitchFamily="2" charset="-79"/>
                <a:cs typeface="Aharoni" panose="02010803020104030203" pitchFamily="2" charset="-79"/>
              </a:rPr>
              <a:t>SALAS AADD</a:t>
            </a:r>
          </a:p>
        </p:txBody>
      </p:sp>
      <p:pic>
        <p:nvPicPr>
          <p:cNvPr id="16" name="Picture 6" descr="C:\Users\Pere\AppData\Local\Microsoft\Windows\Temporary Internet Files\Content.Outlook\4IMZF966\IMG_20180613_144129.jpg">
            <a:extLst>
              <a:ext uri="{FF2B5EF4-FFF2-40B4-BE49-F238E27FC236}">
                <a16:creationId xmlns:a16="http://schemas.microsoft.com/office/drawing/2014/main" id="{5176E9FC-03B2-E075-6502-15A77CD39D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470" y="4612352"/>
            <a:ext cx="2818569" cy="1743075"/>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58246757-CB27-CEA0-9803-176DA971F3C0}"/>
              </a:ext>
            </a:extLst>
          </p:cNvPr>
          <p:cNvSpPr txBox="1"/>
          <p:nvPr/>
        </p:nvSpPr>
        <p:spPr>
          <a:xfrm>
            <a:off x="7026471" y="4135082"/>
            <a:ext cx="3186662" cy="307777"/>
          </a:xfrm>
          <a:prstGeom prst="rect">
            <a:avLst/>
          </a:prstGeom>
          <a:noFill/>
        </p:spPr>
        <p:txBody>
          <a:bodyPr wrap="square" rtlCol="0">
            <a:spAutoFit/>
          </a:bodyPr>
          <a:lstStyle/>
          <a:p>
            <a:r>
              <a:rPr lang="es-ES" sz="1400" dirty="0">
                <a:latin typeface="Aharoni" panose="02010803020104030203" pitchFamily="2" charset="-79"/>
                <a:cs typeface="Aharoni" panose="02010803020104030203" pitchFamily="2" charset="-79"/>
              </a:rPr>
              <a:t>PISCINA CLIMATIZADA</a:t>
            </a:r>
          </a:p>
        </p:txBody>
      </p:sp>
      <p:pic>
        <p:nvPicPr>
          <p:cNvPr id="4098" name="Picture 2" descr="Club deportivo Duin">
            <a:extLst>
              <a:ext uri="{FF2B5EF4-FFF2-40B4-BE49-F238E27FC236}">
                <a16:creationId xmlns:a16="http://schemas.microsoft.com/office/drawing/2014/main" id="{AAA5CDC1-CD2F-71B2-691A-F793651B4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328" y="2153555"/>
            <a:ext cx="2968352" cy="168598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DBD03FD-4193-10E1-3FB6-BC59B1CBD359}"/>
              </a:ext>
            </a:extLst>
          </p:cNvPr>
          <p:cNvSpPr txBox="1"/>
          <p:nvPr/>
        </p:nvSpPr>
        <p:spPr>
          <a:xfrm>
            <a:off x="886740" y="1845778"/>
            <a:ext cx="3186662" cy="307777"/>
          </a:xfrm>
          <a:prstGeom prst="rect">
            <a:avLst/>
          </a:prstGeom>
          <a:noFill/>
        </p:spPr>
        <p:txBody>
          <a:bodyPr wrap="square" rtlCol="0">
            <a:spAutoFit/>
          </a:bodyPr>
          <a:lstStyle/>
          <a:p>
            <a:r>
              <a:rPr lang="es-ES" sz="1400" dirty="0">
                <a:latin typeface="Aharoni" panose="02010803020104030203" pitchFamily="2" charset="-79"/>
                <a:cs typeface="Aharoni" panose="02010803020104030203" pitchFamily="2" charset="-79"/>
              </a:rPr>
              <a:t>PISCINA GRANDE</a:t>
            </a:r>
          </a:p>
        </p:txBody>
      </p:sp>
      <p:pic>
        <p:nvPicPr>
          <p:cNvPr id="4100" name="Picture 4" descr="PÁDEL - Rubí - DUIN">
            <a:extLst>
              <a:ext uri="{FF2B5EF4-FFF2-40B4-BE49-F238E27FC236}">
                <a16:creationId xmlns:a16="http://schemas.microsoft.com/office/drawing/2014/main" id="{A70734EE-E7C4-688F-7E6E-3CB92BED3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470" y="2096461"/>
            <a:ext cx="281857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in - Rubí 25 de Septiembre - Rubí">
            <a:extLst>
              <a:ext uri="{FF2B5EF4-FFF2-40B4-BE49-F238E27FC236}">
                <a16:creationId xmlns:a16="http://schemas.microsoft.com/office/drawing/2014/main" id="{22DF596A-78CD-CD06-6D65-3A7D3250F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740" y="4503139"/>
            <a:ext cx="3029940" cy="185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0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26902"/>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dirty="0">
                <a:solidFill>
                  <a:srgbClr val="6A1224"/>
                </a:solidFill>
                <a:latin typeface="Aharoni"/>
                <a:ea typeface="+mj-lt"/>
                <a:cs typeface="+mj-lt"/>
              </a:rPr>
              <a:t>ACTIVIDADES</a:t>
            </a:r>
            <a:endParaRPr lang="es-ES" sz="4000" dirty="0">
              <a:solidFill>
                <a:srgbClr val="6A1224"/>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21062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2" name="Rectángulo redondeado 1">
            <a:extLst>
              <a:ext uri="{FF2B5EF4-FFF2-40B4-BE49-F238E27FC236}">
                <a16:creationId xmlns:a16="http://schemas.microsoft.com/office/drawing/2014/main" id="{DC04332C-D67E-A4C7-4210-319E7A99D238}"/>
              </a:ext>
            </a:extLst>
          </p:cNvPr>
          <p:cNvSpPr/>
          <p:nvPr/>
        </p:nvSpPr>
        <p:spPr>
          <a:xfrm>
            <a:off x="1932708" y="1603378"/>
            <a:ext cx="2507673" cy="498764"/>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a:extLst>
              <a:ext uri="{FF2B5EF4-FFF2-40B4-BE49-F238E27FC236}">
                <a16:creationId xmlns:a16="http://schemas.microsoft.com/office/drawing/2014/main" id="{B42037D4-EBAD-5657-9C98-3BF4E5683381}"/>
              </a:ext>
            </a:extLst>
          </p:cNvPr>
          <p:cNvSpPr/>
          <p:nvPr/>
        </p:nvSpPr>
        <p:spPr>
          <a:xfrm>
            <a:off x="4842163" y="1603378"/>
            <a:ext cx="2507673" cy="498764"/>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7">
            <a:extLst>
              <a:ext uri="{FF2B5EF4-FFF2-40B4-BE49-F238E27FC236}">
                <a16:creationId xmlns:a16="http://schemas.microsoft.com/office/drawing/2014/main" id="{0E1250A2-84B8-C20F-562F-E5DD72FA7EB5}"/>
              </a:ext>
            </a:extLst>
          </p:cNvPr>
          <p:cNvSpPr/>
          <p:nvPr/>
        </p:nvSpPr>
        <p:spPr>
          <a:xfrm>
            <a:off x="7751618" y="1603378"/>
            <a:ext cx="2507673" cy="498764"/>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1">
            <a:extLst>
              <a:ext uri="{FF2B5EF4-FFF2-40B4-BE49-F238E27FC236}">
                <a16:creationId xmlns:a16="http://schemas.microsoft.com/office/drawing/2014/main" id="{D173F706-1C25-565D-E900-A7E6AB6D2A1E}"/>
              </a:ext>
            </a:extLst>
          </p:cNvPr>
          <p:cNvSpPr txBox="1">
            <a:spLocks/>
          </p:cNvSpPr>
          <p:nvPr/>
        </p:nvSpPr>
        <p:spPr>
          <a:xfrm>
            <a:off x="2295601" y="1655993"/>
            <a:ext cx="1867795"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PEQUEÑOS</a:t>
            </a:r>
            <a:endParaRPr lang="es-ES" sz="2400" dirty="0">
              <a:solidFill>
                <a:srgbClr val="F7E8DC"/>
              </a:solidFill>
              <a:cs typeface="Calibri Light"/>
            </a:endParaRPr>
          </a:p>
        </p:txBody>
      </p:sp>
      <p:sp>
        <p:nvSpPr>
          <p:cNvPr id="20" name="Título 1">
            <a:extLst>
              <a:ext uri="{FF2B5EF4-FFF2-40B4-BE49-F238E27FC236}">
                <a16:creationId xmlns:a16="http://schemas.microsoft.com/office/drawing/2014/main" id="{160E9912-EBC8-4557-CFC0-CEEB66F8D28D}"/>
              </a:ext>
            </a:extLst>
          </p:cNvPr>
          <p:cNvSpPr txBox="1">
            <a:spLocks/>
          </p:cNvSpPr>
          <p:nvPr/>
        </p:nvSpPr>
        <p:spPr>
          <a:xfrm>
            <a:off x="5156014" y="1655993"/>
            <a:ext cx="1879967"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MEDIANOS</a:t>
            </a:r>
            <a:endParaRPr lang="es-ES" sz="2400" dirty="0">
              <a:solidFill>
                <a:srgbClr val="F7E8DC"/>
              </a:solidFill>
              <a:cs typeface="Calibri Light"/>
            </a:endParaRPr>
          </a:p>
        </p:txBody>
      </p:sp>
      <p:sp>
        <p:nvSpPr>
          <p:cNvPr id="21" name="Título 1">
            <a:extLst>
              <a:ext uri="{FF2B5EF4-FFF2-40B4-BE49-F238E27FC236}">
                <a16:creationId xmlns:a16="http://schemas.microsoft.com/office/drawing/2014/main" id="{A3E5667C-7730-89F3-E3B0-80F79FC80037}"/>
              </a:ext>
            </a:extLst>
          </p:cNvPr>
          <p:cNvSpPr txBox="1">
            <a:spLocks/>
          </p:cNvSpPr>
          <p:nvPr/>
        </p:nvSpPr>
        <p:spPr>
          <a:xfrm>
            <a:off x="8198927" y="1655993"/>
            <a:ext cx="1613049"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GRANDES</a:t>
            </a:r>
            <a:endParaRPr lang="es-ES" sz="2400" dirty="0">
              <a:solidFill>
                <a:srgbClr val="F7E8DC"/>
              </a:solidFill>
              <a:cs typeface="Calibri Light"/>
            </a:endParaRPr>
          </a:p>
        </p:txBody>
      </p:sp>
      <p:sp>
        <p:nvSpPr>
          <p:cNvPr id="23" name="Rectángulo redondeado 22">
            <a:extLst>
              <a:ext uri="{FF2B5EF4-FFF2-40B4-BE49-F238E27FC236}">
                <a16:creationId xmlns:a16="http://schemas.microsoft.com/office/drawing/2014/main" id="{1736CC90-ED5C-2F9B-9C66-2CB06657D029}"/>
              </a:ext>
            </a:extLst>
          </p:cNvPr>
          <p:cNvSpPr/>
          <p:nvPr/>
        </p:nvSpPr>
        <p:spPr>
          <a:xfrm>
            <a:off x="1932708" y="1603378"/>
            <a:ext cx="2507673" cy="4548040"/>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redondeado 23">
            <a:extLst>
              <a:ext uri="{FF2B5EF4-FFF2-40B4-BE49-F238E27FC236}">
                <a16:creationId xmlns:a16="http://schemas.microsoft.com/office/drawing/2014/main" id="{03D6F810-D692-A50C-98E1-637EE9D9CCBF}"/>
              </a:ext>
            </a:extLst>
          </p:cNvPr>
          <p:cNvSpPr/>
          <p:nvPr/>
        </p:nvSpPr>
        <p:spPr>
          <a:xfrm>
            <a:off x="4842162" y="1603378"/>
            <a:ext cx="2507673" cy="4548040"/>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redondeado 24">
            <a:extLst>
              <a:ext uri="{FF2B5EF4-FFF2-40B4-BE49-F238E27FC236}">
                <a16:creationId xmlns:a16="http://schemas.microsoft.com/office/drawing/2014/main" id="{C06A8627-9293-F29C-EDFF-D036CB592375}"/>
              </a:ext>
            </a:extLst>
          </p:cNvPr>
          <p:cNvSpPr/>
          <p:nvPr/>
        </p:nvSpPr>
        <p:spPr>
          <a:xfrm>
            <a:off x="7751616" y="1603378"/>
            <a:ext cx="2507673" cy="4548040"/>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B96AF89C-EB33-2285-49BC-3EC35BE3DA52}"/>
              </a:ext>
            </a:extLst>
          </p:cNvPr>
          <p:cNvSpPr txBox="1"/>
          <p:nvPr/>
        </p:nvSpPr>
        <p:spPr>
          <a:xfrm>
            <a:off x="1932708" y="2366774"/>
            <a:ext cx="2507673" cy="2862322"/>
          </a:xfrm>
          <a:prstGeom prst="rect">
            <a:avLst/>
          </a:prstGeom>
          <a:noFill/>
        </p:spPr>
        <p:txBody>
          <a:bodyPr wrap="square">
            <a:spAutoFit/>
          </a:bodyPr>
          <a:lstStyle/>
          <a:p>
            <a:pPr marL="285750" indent="-285750">
              <a:buFont typeface="Arial" panose="020B0604020202020204" pitchFamily="34" charset="0"/>
              <a:buChar char="•"/>
            </a:pPr>
            <a:r>
              <a:rPr lang="es-ES" dirty="0"/>
              <a:t>TALLERES MANUALES</a:t>
            </a:r>
          </a:p>
          <a:p>
            <a:pPr marL="285750" indent="-285750">
              <a:buFont typeface="Arial" panose="020B0604020202020204" pitchFamily="34" charset="0"/>
              <a:buChar char="•"/>
            </a:pPr>
            <a:r>
              <a:rPr lang="es-ES" dirty="0"/>
              <a:t>INICIACIÓN AL PÁDEL</a:t>
            </a:r>
          </a:p>
          <a:p>
            <a:pPr marL="285750" indent="-285750">
              <a:buFont typeface="Arial" panose="020B0604020202020204" pitchFamily="34" charset="0"/>
              <a:buChar char="•"/>
            </a:pPr>
            <a:r>
              <a:rPr lang="es-ES" dirty="0"/>
              <a:t>INICIACIÓN AL MEDIO ACUÁTICO </a:t>
            </a:r>
          </a:p>
          <a:p>
            <a:pPr marL="285750" indent="-285750">
              <a:buFont typeface="Arial" panose="020B0604020202020204" pitchFamily="34" charset="0"/>
              <a:buChar char="•"/>
            </a:pPr>
            <a:r>
              <a:rPr lang="es-ES" dirty="0"/>
              <a:t>JUEGOS ACUÁTICOS</a:t>
            </a:r>
          </a:p>
          <a:p>
            <a:pPr marL="285750" indent="-285750">
              <a:buFont typeface="Arial" panose="020B0604020202020204" pitchFamily="34" charset="0"/>
              <a:buChar char="•"/>
            </a:pPr>
            <a:r>
              <a:rPr lang="es-ES" dirty="0"/>
              <a:t>JUEGOS DEPORTIVOS</a:t>
            </a:r>
          </a:p>
          <a:p>
            <a:pPr marL="285750" indent="-285750">
              <a:buFont typeface="Arial" panose="020B0604020202020204" pitchFamily="34" charset="0"/>
              <a:buChar char="•"/>
            </a:pPr>
            <a:r>
              <a:rPr lang="es-ES" dirty="0"/>
              <a:t>JUEGOS TRADICIONALES Y POPULARES</a:t>
            </a:r>
          </a:p>
          <a:p>
            <a:pPr marL="285750" indent="-285750">
              <a:buFont typeface="Arial" panose="020B0604020202020204" pitchFamily="34" charset="0"/>
              <a:buChar char="•"/>
            </a:pPr>
            <a:r>
              <a:rPr lang="es-ES" dirty="0"/>
              <a:t>SALIDAS</a:t>
            </a:r>
          </a:p>
        </p:txBody>
      </p:sp>
      <p:sp>
        <p:nvSpPr>
          <p:cNvPr id="28" name="CuadroTexto 27">
            <a:extLst>
              <a:ext uri="{FF2B5EF4-FFF2-40B4-BE49-F238E27FC236}">
                <a16:creationId xmlns:a16="http://schemas.microsoft.com/office/drawing/2014/main" id="{3F13C2EB-BB87-0D1A-06B1-1AF74C5E7962}"/>
              </a:ext>
            </a:extLst>
          </p:cNvPr>
          <p:cNvSpPr txBox="1"/>
          <p:nvPr/>
        </p:nvSpPr>
        <p:spPr>
          <a:xfrm>
            <a:off x="4842163" y="2366774"/>
            <a:ext cx="2507673" cy="3693319"/>
          </a:xfrm>
          <a:prstGeom prst="rect">
            <a:avLst/>
          </a:prstGeom>
          <a:noFill/>
        </p:spPr>
        <p:txBody>
          <a:bodyPr wrap="square">
            <a:spAutoFit/>
          </a:bodyPr>
          <a:lstStyle/>
          <a:p>
            <a:pPr marL="285750" indent="-285750">
              <a:buFont typeface="Arial" panose="020B0604020202020204" pitchFamily="34" charset="0"/>
              <a:buChar char="•"/>
            </a:pPr>
            <a:r>
              <a:rPr lang="es-ES" dirty="0"/>
              <a:t>TALLERES MANUALES</a:t>
            </a:r>
          </a:p>
          <a:p>
            <a:pPr marL="285750" indent="-285750">
              <a:buFont typeface="Arial" panose="020B0604020202020204" pitchFamily="34" charset="0"/>
              <a:buChar char="•"/>
            </a:pPr>
            <a:r>
              <a:rPr lang="es-ES" dirty="0"/>
              <a:t>CLASES DE TECNIFICACIÓN DE PÁDEL</a:t>
            </a:r>
          </a:p>
          <a:p>
            <a:pPr marL="285750" indent="-285750">
              <a:buFont typeface="Arial" panose="020B0604020202020204" pitchFamily="34" charset="0"/>
              <a:buChar char="•"/>
            </a:pPr>
            <a:r>
              <a:rPr lang="es-ES" dirty="0"/>
              <a:t> NATACIÓN</a:t>
            </a:r>
          </a:p>
          <a:p>
            <a:pPr marL="285750" indent="-285750">
              <a:buFont typeface="Arial" panose="020B0604020202020204" pitchFamily="34" charset="0"/>
              <a:buChar char="•"/>
            </a:pPr>
            <a:r>
              <a:rPr lang="es-ES" dirty="0"/>
              <a:t>JUEGOS ACUÁTICOS</a:t>
            </a:r>
          </a:p>
          <a:p>
            <a:pPr marL="285750" indent="-285750">
              <a:buFont typeface="Arial" panose="020B0604020202020204" pitchFamily="34" charset="0"/>
              <a:buChar char="•"/>
            </a:pPr>
            <a:r>
              <a:rPr lang="es-ES" dirty="0"/>
              <a:t>JUEGOS DEPORTIVOS</a:t>
            </a:r>
          </a:p>
          <a:p>
            <a:pPr marL="285750" indent="-285750">
              <a:buFont typeface="Arial" panose="020B0604020202020204" pitchFamily="34" charset="0"/>
              <a:buChar char="•"/>
            </a:pPr>
            <a:r>
              <a:rPr lang="es-ES" dirty="0"/>
              <a:t>JUEGOS TRADICIONALES Y POPULARES</a:t>
            </a:r>
          </a:p>
          <a:p>
            <a:pPr marL="285750" indent="-285750">
              <a:buFont typeface="Arial" panose="020B0604020202020204" pitchFamily="34" charset="0"/>
              <a:buChar char="•"/>
            </a:pPr>
            <a:r>
              <a:rPr lang="es-ES" dirty="0"/>
              <a:t>CLASES DIRIGIDAS ADAPTADAS</a:t>
            </a:r>
          </a:p>
          <a:p>
            <a:pPr marL="285750" indent="-285750">
              <a:buFont typeface="Arial" panose="020B0604020202020204" pitchFamily="34" charset="0"/>
              <a:buChar char="•"/>
            </a:pPr>
            <a:r>
              <a:rPr lang="es-ES" dirty="0"/>
              <a:t>SALIDAS</a:t>
            </a:r>
          </a:p>
        </p:txBody>
      </p:sp>
      <p:sp>
        <p:nvSpPr>
          <p:cNvPr id="29" name="CuadroTexto 28">
            <a:extLst>
              <a:ext uri="{FF2B5EF4-FFF2-40B4-BE49-F238E27FC236}">
                <a16:creationId xmlns:a16="http://schemas.microsoft.com/office/drawing/2014/main" id="{D0B8D24F-15A9-0A88-D76F-5F53A07F98E4}"/>
              </a:ext>
            </a:extLst>
          </p:cNvPr>
          <p:cNvSpPr txBox="1"/>
          <p:nvPr/>
        </p:nvSpPr>
        <p:spPr>
          <a:xfrm>
            <a:off x="7751617" y="2366774"/>
            <a:ext cx="2507673" cy="3693319"/>
          </a:xfrm>
          <a:prstGeom prst="rect">
            <a:avLst/>
          </a:prstGeom>
          <a:noFill/>
        </p:spPr>
        <p:txBody>
          <a:bodyPr wrap="square">
            <a:spAutoFit/>
          </a:bodyPr>
          <a:lstStyle/>
          <a:p>
            <a:pPr marL="285750" indent="-285750">
              <a:buFont typeface="Arial" panose="020B0604020202020204" pitchFamily="34" charset="0"/>
              <a:buChar char="•"/>
            </a:pPr>
            <a:r>
              <a:rPr lang="es-ES" dirty="0"/>
              <a:t>TALLERES MANUALES</a:t>
            </a:r>
          </a:p>
          <a:p>
            <a:pPr marL="285750" indent="-285750">
              <a:buFont typeface="Arial" panose="020B0604020202020204" pitchFamily="34" charset="0"/>
              <a:buChar char="•"/>
            </a:pPr>
            <a:r>
              <a:rPr lang="es-ES" dirty="0"/>
              <a:t>CLASES DE TECNIFICACIÓN DE PÁDEL</a:t>
            </a:r>
          </a:p>
          <a:p>
            <a:pPr marL="285750" indent="-285750">
              <a:buFont typeface="Arial" panose="020B0604020202020204" pitchFamily="34" charset="0"/>
              <a:buChar char="•"/>
            </a:pPr>
            <a:r>
              <a:rPr lang="es-ES" dirty="0"/>
              <a:t>NATACIÓN </a:t>
            </a:r>
          </a:p>
          <a:p>
            <a:pPr marL="285750" indent="-285750">
              <a:buFont typeface="Arial" panose="020B0604020202020204" pitchFamily="34" charset="0"/>
              <a:buChar char="•"/>
            </a:pPr>
            <a:r>
              <a:rPr lang="es-ES" dirty="0"/>
              <a:t>JUEGOS ACUÁTICOS</a:t>
            </a:r>
          </a:p>
          <a:p>
            <a:pPr marL="285750" indent="-285750">
              <a:buFont typeface="Arial" panose="020B0604020202020204" pitchFamily="34" charset="0"/>
              <a:buChar char="•"/>
            </a:pPr>
            <a:r>
              <a:rPr lang="es-ES" dirty="0"/>
              <a:t>JUEGOS DEPORTIVOS</a:t>
            </a:r>
          </a:p>
          <a:p>
            <a:pPr marL="285750" indent="-285750">
              <a:buFont typeface="Arial" panose="020B0604020202020204" pitchFamily="34" charset="0"/>
              <a:buChar char="•"/>
            </a:pPr>
            <a:r>
              <a:rPr lang="es-ES" dirty="0"/>
              <a:t>JUEGOS TRADICIONALES Y POPULARES</a:t>
            </a:r>
          </a:p>
          <a:p>
            <a:pPr marL="285750" indent="-285750">
              <a:buFont typeface="Arial" panose="020B0604020202020204" pitchFamily="34" charset="0"/>
              <a:buChar char="•"/>
            </a:pPr>
            <a:r>
              <a:rPr lang="es-ES" dirty="0"/>
              <a:t>CLASES DIRIGIDAS ADAPTADAS</a:t>
            </a:r>
          </a:p>
          <a:p>
            <a:pPr marL="285750" indent="-285750">
              <a:buFont typeface="Arial" panose="020B0604020202020204" pitchFamily="34" charset="0"/>
              <a:buChar char="•"/>
            </a:pPr>
            <a:r>
              <a:rPr lang="es-ES" dirty="0"/>
              <a:t>SALIDAS</a:t>
            </a:r>
          </a:p>
        </p:txBody>
      </p:sp>
    </p:spTree>
    <p:extLst>
      <p:ext uri="{BB962C8B-B14F-4D97-AF65-F5344CB8AC3E}">
        <p14:creationId xmlns:p14="http://schemas.microsoft.com/office/powerpoint/2010/main" val="190646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Imagen en blanco y negro&#10;&#10;El contenido generado por IA puede ser incorrecto.">
            <a:extLst>
              <a:ext uri="{FF2B5EF4-FFF2-40B4-BE49-F238E27FC236}">
                <a16:creationId xmlns:a16="http://schemas.microsoft.com/office/drawing/2014/main" id="{1E093221-39A8-8B67-7944-E59E51D0D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ítulo 1">
            <a:extLst>
              <a:ext uri="{FF2B5EF4-FFF2-40B4-BE49-F238E27FC236}">
                <a16:creationId xmlns:a16="http://schemas.microsoft.com/office/drawing/2014/main" id="{E2283B03-7878-9124-2A6D-9B7F3CF56B12}"/>
              </a:ext>
            </a:extLst>
          </p:cNvPr>
          <p:cNvSpPr txBox="1">
            <a:spLocks/>
          </p:cNvSpPr>
          <p:nvPr/>
        </p:nvSpPr>
        <p:spPr>
          <a:xfrm>
            <a:off x="419645" y="326902"/>
            <a:ext cx="10515600" cy="556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4000" dirty="0">
                <a:solidFill>
                  <a:srgbClr val="6A1224"/>
                </a:solidFill>
                <a:latin typeface="Aharoni"/>
                <a:ea typeface="+mj-lt"/>
                <a:cs typeface="+mj-lt"/>
              </a:rPr>
              <a:t>HORARIO</a:t>
            </a:r>
            <a:endParaRPr lang="es-ES" sz="4000" dirty="0">
              <a:solidFill>
                <a:srgbClr val="6A1224"/>
              </a:solidFill>
              <a:cs typeface="Calibri Light"/>
            </a:endParaRPr>
          </a:p>
        </p:txBody>
      </p:sp>
      <p:sp>
        <p:nvSpPr>
          <p:cNvPr id="4" name="Rectángulo 3">
            <a:extLst>
              <a:ext uri="{FF2B5EF4-FFF2-40B4-BE49-F238E27FC236}">
                <a16:creationId xmlns:a16="http://schemas.microsoft.com/office/drawing/2014/main" id="{4F307EE0-9431-4C8A-7035-80A4999AA150}"/>
              </a:ext>
            </a:extLst>
          </p:cNvPr>
          <p:cNvSpPr/>
          <p:nvPr/>
        </p:nvSpPr>
        <p:spPr>
          <a:xfrm>
            <a:off x="0" y="1155206"/>
            <a:ext cx="2257777" cy="65851"/>
          </a:xfrm>
          <a:prstGeom prst="rect">
            <a:avLst/>
          </a:prstGeom>
          <a:solidFill>
            <a:srgbClr val="E776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E77610"/>
              </a:solidFill>
            </a:endParaRPr>
          </a:p>
        </p:txBody>
      </p:sp>
      <p:sp>
        <p:nvSpPr>
          <p:cNvPr id="2" name="Rectángulo redondeado 1">
            <a:extLst>
              <a:ext uri="{FF2B5EF4-FFF2-40B4-BE49-F238E27FC236}">
                <a16:creationId xmlns:a16="http://schemas.microsoft.com/office/drawing/2014/main" id="{DC04332C-D67E-A4C7-4210-319E7A99D238}"/>
              </a:ext>
            </a:extLst>
          </p:cNvPr>
          <p:cNvSpPr/>
          <p:nvPr/>
        </p:nvSpPr>
        <p:spPr>
          <a:xfrm>
            <a:off x="1932709" y="1423262"/>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1">
            <a:extLst>
              <a:ext uri="{FF2B5EF4-FFF2-40B4-BE49-F238E27FC236}">
                <a16:creationId xmlns:a16="http://schemas.microsoft.com/office/drawing/2014/main" id="{D173F706-1C25-565D-E900-A7E6AB6D2A1E}"/>
              </a:ext>
            </a:extLst>
          </p:cNvPr>
          <p:cNvSpPr txBox="1">
            <a:spLocks/>
          </p:cNvSpPr>
          <p:nvPr/>
        </p:nvSpPr>
        <p:spPr>
          <a:xfrm>
            <a:off x="3268761" y="1476765"/>
            <a:ext cx="1587076"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F7E8DC"/>
                </a:solidFill>
                <a:latin typeface="Aharoni"/>
                <a:ea typeface="+mj-lt"/>
                <a:cs typeface="+mj-lt"/>
              </a:rPr>
              <a:t>8:00 - 9:00</a:t>
            </a:r>
            <a:endParaRPr lang="es-ES" sz="2800" dirty="0">
              <a:solidFill>
                <a:srgbClr val="F7E8DC"/>
              </a:solidFill>
              <a:cs typeface="Calibri Light"/>
            </a:endParaRPr>
          </a:p>
        </p:txBody>
      </p:sp>
      <p:sp>
        <p:nvSpPr>
          <p:cNvPr id="6" name="Rectángulo redondeado 5">
            <a:extLst>
              <a:ext uri="{FF2B5EF4-FFF2-40B4-BE49-F238E27FC236}">
                <a16:creationId xmlns:a16="http://schemas.microsoft.com/office/drawing/2014/main" id="{DB82BA50-5465-BAF9-3ABC-D80CF0F1D583}"/>
              </a:ext>
            </a:extLst>
          </p:cNvPr>
          <p:cNvSpPr/>
          <p:nvPr/>
        </p:nvSpPr>
        <p:spPr>
          <a:xfrm>
            <a:off x="1932709" y="2171407"/>
            <a:ext cx="4066310" cy="636445"/>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a:extLst>
              <a:ext uri="{FF2B5EF4-FFF2-40B4-BE49-F238E27FC236}">
                <a16:creationId xmlns:a16="http://schemas.microsoft.com/office/drawing/2014/main" id="{37326824-70E8-BD40-70C2-0A9C979B93DE}"/>
              </a:ext>
            </a:extLst>
          </p:cNvPr>
          <p:cNvSpPr/>
          <p:nvPr/>
        </p:nvSpPr>
        <p:spPr>
          <a:xfrm>
            <a:off x="6227618" y="2171407"/>
            <a:ext cx="4066310" cy="636445"/>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a:extLst>
              <a:ext uri="{FF2B5EF4-FFF2-40B4-BE49-F238E27FC236}">
                <a16:creationId xmlns:a16="http://schemas.microsoft.com/office/drawing/2014/main" id="{5CA50B18-03EC-C046-BA4D-8961C7FCF411}"/>
              </a:ext>
            </a:extLst>
          </p:cNvPr>
          <p:cNvSpPr/>
          <p:nvPr/>
        </p:nvSpPr>
        <p:spPr>
          <a:xfrm>
            <a:off x="6227619" y="1423262"/>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ítulo 1">
            <a:extLst>
              <a:ext uri="{FF2B5EF4-FFF2-40B4-BE49-F238E27FC236}">
                <a16:creationId xmlns:a16="http://schemas.microsoft.com/office/drawing/2014/main" id="{6D82C35E-680A-697A-F9AE-C6C41AB82D62}"/>
              </a:ext>
            </a:extLst>
          </p:cNvPr>
          <p:cNvSpPr txBox="1">
            <a:spLocks/>
          </p:cNvSpPr>
          <p:nvPr/>
        </p:nvSpPr>
        <p:spPr>
          <a:xfrm>
            <a:off x="7384108" y="1544717"/>
            <a:ext cx="1753329"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DIVERTECA</a:t>
            </a:r>
            <a:endParaRPr lang="es-ES" sz="2400" dirty="0">
              <a:solidFill>
                <a:srgbClr val="F7E8DC"/>
              </a:solidFill>
              <a:cs typeface="Calibri Light"/>
            </a:endParaRPr>
          </a:p>
        </p:txBody>
      </p:sp>
      <p:sp>
        <p:nvSpPr>
          <p:cNvPr id="10" name="Título 1">
            <a:extLst>
              <a:ext uri="{FF2B5EF4-FFF2-40B4-BE49-F238E27FC236}">
                <a16:creationId xmlns:a16="http://schemas.microsoft.com/office/drawing/2014/main" id="{704141F4-760A-F033-4EA7-B6D6665A5CDC}"/>
              </a:ext>
            </a:extLst>
          </p:cNvPr>
          <p:cNvSpPr txBox="1">
            <a:spLocks/>
          </p:cNvSpPr>
          <p:nvPr/>
        </p:nvSpPr>
        <p:spPr>
          <a:xfrm>
            <a:off x="3594890" y="2245093"/>
            <a:ext cx="741948"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6A1224"/>
                </a:solidFill>
                <a:latin typeface="Aharoni"/>
                <a:ea typeface="+mj-lt"/>
                <a:cs typeface="+mj-lt"/>
              </a:rPr>
              <a:t>9:00</a:t>
            </a:r>
            <a:endParaRPr lang="es-ES" sz="2800" dirty="0">
              <a:solidFill>
                <a:srgbClr val="6A1224"/>
              </a:solidFill>
              <a:cs typeface="Calibri Light"/>
            </a:endParaRPr>
          </a:p>
        </p:txBody>
      </p:sp>
      <p:sp>
        <p:nvSpPr>
          <p:cNvPr id="11" name="Título 1">
            <a:extLst>
              <a:ext uri="{FF2B5EF4-FFF2-40B4-BE49-F238E27FC236}">
                <a16:creationId xmlns:a16="http://schemas.microsoft.com/office/drawing/2014/main" id="{149D8B9B-E7E4-24CC-DE84-34CEB0CD5E79}"/>
              </a:ext>
            </a:extLst>
          </p:cNvPr>
          <p:cNvSpPr txBox="1">
            <a:spLocks/>
          </p:cNvSpPr>
          <p:nvPr/>
        </p:nvSpPr>
        <p:spPr>
          <a:xfrm>
            <a:off x="7398326" y="2292862"/>
            <a:ext cx="1739111"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6A1224"/>
                </a:solidFill>
                <a:latin typeface="Aharoni"/>
                <a:ea typeface="+mj-lt"/>
                <a:cs typeface="+mj-lt"/>
              </a:rPr>
              <a:t>LLEGADA</a:t>
            </a:r>
            <a:endParaRPr lang="es-ES" sz="2400" dirty="0">
              <a:solidFill>
                <a:srgbClr val="6A1224"/>
              </a:solidFill>
              <a:cs typeface="Calibri Light"/>
            </a:endParaRPr>
          </a:p>
        </p:txBody>
      </p:sp>
      <p:sp>
        <p:nvSpPr>
          <p:cNvPr id="12" name="Rectángulo redondeado 11">
            <a:extLst>
              <a:ext uri="{FF2B5EF4-FFF2-40B4-BE49-F238E27FC236}">
                <a16:creationId xmlns:a16="http://schemas.microsoft.com/office/drawing/2014/main" id="{A2CD3908-E7CE-EE47-21CB-2A4AFC3C6714}"/>
              </a:ext>
            </a:extLst>
          </p:cNvPr>
          <p:cNvSpPr/>
          <p:nvPr/>
        </p:nvSpPr>
        <p:spPr>
          <a:xfrm>
            <a:off x="1932709" y="2933407"/>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7A34E677-6654-0419-3041-CE777F3D9109}"/>
              </a:ext>
            </a:extLst>
          </p:cNvPr>
          <p:cNvSpPr txBox="1">
            <a:spLocks/>
          </p:cNvSpPr>
          <p:nvPr/>
        </p:nvSpPr>
        <p:spPr>
          <a:xfrm>
            <a:off x="3206597" y="3007693"/>
            <a:ext cx="1864529"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F7E8DC"/>
                </a:solidFill>
                <a:latin typeface="Aharoni"/>
                <a:ea typeface="+mj-lt"/>
                <a:cs typeface="+mj-lt"/>
              </a:rPr>
              <a:t>9:00 - 14:00</a:t>
            </a:r>
            <a:endParaRPr lang="es-ES" sz="2800" dirty="0">
              <a:solidFill>
                <a:srgbClr val="F7E8DC"/>
              </a:solidFill>
              <a:cs typeface="Calibri Light"/>
            </a:endParaRPr>
          </a:p>
        </p:txBody>
      </p:sp>
      <p:sp>
        <p:nvSpPr>
          <p:cNvPr id="14" name="Rectángulo redondeado 13">
            <a:extLst>
              <a:ext uri="{FF2B5EF4-FFF2-40B4-BE49-F238E27FC236}">
                <a16:creationId xmlns:a16="http://schemas.microsoft.com/office/drawing/2014/main" id="{75222B28-0263-3C3E-9B40-A43BD6C553BC}"/>
              </a:ext>
            </a:extLst>
          </p:cNvPr>
          <p:cNvSpPr/>
          <p:nvPr/>
        </p:nvSpPr>
        <p:spPr>
          <a:xfrm>
            <a:off x="6227619" y="2933407"/>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Título 1">
            <a:extLst>
              <a:ext uri="{FF2B5EF4-FFF2-40B4-BE49-F238E27FC236}">
                <a16:creationId xmlns:a16="http://schemas.microsoft.com/office/drawing/2014/main" id="{6D46C296-0C16-AAAF-AD9E-F426B395D1EF}"/>
              </a:ext>
            </a:extLst>
          </p:cNvPr>
          <p:cNvSpPr txBox="1">
            <a:spLocks/>
          </p:cNvSpPr>
          <p:nvPr/>
        </p:nvSpPr>
        <p:spPr>
          <a:xfrm>
            <a:off x="7547262" y="3052118"/>
            <a:ext cx="1441237"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CAMPUS</a:t>
            </a:r>
            <a:endParaRPr lang="es-ES" sz="2400" dirty="0">
              <a:solidFill>
                <a:srgbClr val="F7E8DC"/>
              </a:solidFill>
              <a:cs typeface="Calibri Light"/>
            </a:endParaRPr>
          </a:p>
        </p:txBody>
      </p:sp>
      <p:sp>
        <p:nvSpPr>
          <p:cNvPr id="17" name="Rectángulo redondeado 16">
            <a:extLst>
              <a:ext uri="{FF2B5EF4-FFF2-40B4-BE49-F238E27FC236}">
                <a16:creationId xmlns:a16="http://schemas.microsoft.com/office/drawing/2014/main" id="{4487BBAF-4F48-5FD2-F6EE-2BBA19FCF6F8}"/>
              </a:ext>
            </a:extLst>
          </p:cNvPr>
          <p:cNvSpPr/>
          <p:nvPr/>
        </p:nvSpPr>
        <p:spPr>
          <a:xfrm>
            <a:off x="1932709" y="3681553"/>
            <a:ext cx="4066310" cy="636445"/>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redondeado 25">
            <a:extLst>
              <a:ext uri="{FF2B5EF4-FFF2-40B4-BE49-F238E27FC236}">
                <a16:creationId xmlns:a16="http://schemas.microsoft.com/office/drawing/2014/main" id="{3AEAC484-9A66-A236-F0FD-C0A776E2C091}"/>
              </a:ext>
            </a:extLst>
          </p:cNvPr>
          <p:cNvSpPr/>
          <p:nvPr/>
        </p:nvSpPr>
        <p:spPr>
          <a:xfrm>
            <a:off x="6227618" y="3681553"/>
            <a:ext cx="4066310" cy="636445"/>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ítulo 1">
            <a:extLst>
              <a:ext uri="{FF2B5EF4-FFF2-40B4-BE49-F238E27FC236}">
                <a16:creationId xmlns:a16="http://schemas.microsoft.com/office/drawing/2014/main" id="{B15C1B92-237C-3612-2C79-3EF7D612D0A9}"/>
              </a:ext>
            </a:extLst>
          </p:cNvPr>
          <p:cNvSpPr txBox="1">
            <a:spLocks/>
          </p:cNvSpPr>
          <p:nvPr/>
        </p:nvSpPr>
        <p:spPr>
          <a:xfrm>
            <a:off x="3594890" y="3755239"/>
            <a:ext cx="880128"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6A1224"/>
                </a:solidFill>
                <a:latin typeface="Aharoni"/>
                <a:ea typeface="+mj-lt"/>
                <a:cs typeface="+mj-lt"/>
              </a:rPr>
              <a:t>14:00</a:t>
            </a:r>
            <a:endParaRPr lang="es-ES" sz="2800" dirty="0">
              <a:solidFill>
                <a:srgbClr val="6A1224"/>
              </a:solidFill>
              <a:cs typeface="Calibri Light"/>
            </a:endParaRPr>
          </a:p>
        </p:txBody>
      </p:sp>
      <p:sp>
        <p:nvSpPr>
          <p:cNvPr id="31" name="Título 1">
            <a:extLst>
              <a:ext uri="{FF2B5EF4-FFF2-40B4-BE49-F238E27FC236}">
                <a16:creationId xmlns:a16="http://schemas.microsoft.com/office/drawing/2014/main" id="{A2AA90F6-94BD-B112-FEB0-5467B7A1FA7F}"/>
              </a:ext>
            </a:extLst>
          </p:cNvPr>
          <p:cNvSpPr txBox="1">
            <a:spLocks/>
          </p:cNvSpPr>
          <p:nvPr/>
        </p:nvSpPr>
        <p:spPr>
          <a:xfrm>
            <a:off x="7695581" y="3803008"/>
            <a:ext cx="1293170"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6A1224"/>
                </a:solidFill>
                <a:latin typeface="Aharoni"/>
                <a:ea typeface="+mj-lt"/>
                <a:cs typeface="+mj-lt"/>
              </a:rPr>
              <a:t>SALIDA</a:t>
            </a:r>
            <a:endParaRPr lang="es-ES" sz="2400" dirty="0">
              <a:solidFill>
                <a:srgbClr val="6A1224"/>
              </a:solidFill>
              <a:cs typeface="Calibri Light"/>
            </a:endParaRPr>
          </a:p>
        </p:txBody>
      </p:sp>
      <p:sp>
        <p:nvSpPr>
          <p:cNvPr id="32" name="Rectángulo redondeado 31">
            <a:extLst>
              <a:ext uri="{FF2B5EF4-FFF2-40B4-BE49-F238E27FC236}">
                <a16:creationId xmlns:a16="http://schemas.microsoft.com/office/drawing/2014/main" id="{A6E7A5E3-CFB0-0422-AFAA-F95886EFC22B}"/>
              </a:ext>
            </a:extLst>
          </p:cNvPr>
          <p:cNvSpPr/>
          <p:nvPr/>
        </p:nvSpPr>
        <p:spPr>
          <a:xfrm>
            <a:off x="1932709" y="4443553"/>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Título 1">
            <a:extLst>
              <a:ext uri="{FF2B5EF4-FFF2-40B4-BE49-F238E27FC236}">
                <a16:creationId xmlns:a16="http://schemas.microsoft.com/office/drawing/2014/main" id="{BDABAD59-583A-A41E-C8AB-AB9A5F703BFB}"/>
              </a:ext>
            </a:extLst>
          </p:cNvPr>
          <p:cNvSpPr txBox="1">
            <a:spLocks/>
          </p:cNvSpPr>
          <p:nvPr/>
        </p:nvSpPr>
        <p:spPr>
          <a:xfrm>
            <a:off x="3150815" y="4522517"/>
            <a:ext cx="1975003"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F7E8DC"/>
                </a:solidFill>
                <a:latin typeface="Aharoni"/>
                <a:ea typeface="+mj-lt"/>
                <a:cs typeface="+mj-lt"/>
              </a:rPr>
              <a:t>14:00 - 15:00</a:t>
            </a:r>
            <a:endParaRPr lang="es-ES" sz="2800" dirty="0">
              <a:solidFill>
                <a:srgbClr val="F7E8DC"/>
              </a:solidFill>
              <a:cs typeface="Calibri Light"/>
            </a:endParaRPr>
          </a:p>
        </p:txBody>
      </p:sp>
      <p:sp>
        <p:nvSpPr>
          <p:cNvPr id="34" name="Rectángulo redondeado 33">
            <a:extLst>
              <a:ext uri="{FF2B5EF4-FFF2-40B4-BE49-F238E27FC236}">
                <a16:creationId xmlns:a16="http://schemas.microsoft.com/office/drawing/2014/main" id="{DE86055A-6AA4-6A88-519F-C9C9C7A2376A}"/>
              </a:ext>
            </a:extLst>
          </p:cNvPr>
          <p:cNvSpPr/>
          <p:nvPr/>
        </p:nvSpPr>
        <p:spPr>
          <a:xfrm>
            <a:off x="6227619" y="4443553"/>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Título 1">
            <a:extLst>
              <a:ext uri="{FF2B5EF4-FFF2-40B4-BE49-F238E27FC236}">
                <a16:creationId xmlns:a16="http://schemas.microsoft.com/office/drawing/2014/main" id="{069E6796-BABB-7BAD-064E-FA307E5EAC30}"/>
              </a:ext>
            </a:extLst>
          </p:cNvPr>
          <p:cNvSpPr txBox="1">
            <a:spLocks/>
          </p:cNvSpPr>
          <p:nvPr/>
        </p:nvSpPr>
        <p:spPr>
          <a:xfrm>
            <a:off x="7472611" y="4565008"/>
            <a:ext cx="1739111"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COMEDOR</a:t>
            </a:r>
            <a:endParaRPr lang="es-ES" sz="2400" dirty="0">
              <a:solidFill>
                <a:srgbClr val="F7E8DC"/>
              </a:solidFill>
              <a:cs typeface="Calibri Light"/>
            </a:endParaRPr>
          </a:p>
        </p:txBody>
      </p:sp>
      <p:sp>
        <p:nvSpPr>
          <p:cNvPr id="36" name="Rectángulo redondeado 35">
            <a:extLst>
              <a:ext uri="{FF2B5EF4-FFF2-40B4-BE49-F238E27FC236}">
                <a16:creationId xmlns:a16="http://schemas.microsoft.com/office/drawing/2014/main" id="{8A197AD2-BEA5-7B15-06F5-78822B25F044}"/>
              </a:ext>
            </a:extLst>
          </p:cNvPr>
          <p:cNvSpPr/>
          <p:nvPr/>
        </p:nvSpPr>
        <p:spPr>
          <a:xfrm>
            <a:off x="1932709" y="5205553"/>
            <a:ext cx="4066310" cy="636445"/>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redondeado 36">
            <a:extLst>
              <a:ext uri="{FF2B5EF4-FFF2-40B4-BE49-F238E27FC236}">
                <a16:creationId xmlns:a16="http://schemas.microsoft.com/office/drawing/2014/main" id="{50F3C368-EDBF-EF4E-B7CB-AB1BDC777C99}"/>
              </a:ext>
            </a:extLst>
          </p:cNvPr>
          <p:cNvSpPr/>
          <p:nvPr/>
        </p:nvSpPr>
        <p:spPr>
          <a:xfrm>
            <a:off x="6227618" y="5205553"/>
            <a:ext cx="4066310" cy="636445"/>
          </a:xfrm>
          <a:prstGeom prst="roundRect">
            <a:avLst/>
          </a:prstGeom>
          <a:noFill/>
          <a:ln>
            <a:solidFill>
              <a:srgbClr val="6A12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Título 1">
            <a:extLst>
              <a:ext uri="{FF2B5EF4-FFF2-40B4-BE49-F238E27FC236}">
                <a16:creationId xmlns:a16="http://schemas.microsoft.com/office/drawing/2014/main" id="{63C6842E-C347-6F5D-A821-0DA5F88B21EE}"/>
              </a:ext>
            </a:extLst>
          </p:cNvPr>
          <p:cNvSpPr txBox="1">
            <a:spLocks/>
          </p:cNvSpPr>
          <p:nvPr/>
        </p:nvSpPr>
        <p:spPr>
          <a:xfrm>
            <a:off x="3178708" y="5301175"/>
            <a:ext cx="1919219"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6A1224"/>
                </a:solidFill>
                <a:latin typeface="Aharoni"/>
                <a:ea typeface="+mj-lt"/>
                <a:cs typeface="+mj-lt"/>
              </a:rPr>
              <a:t>15:00 - 17:00</a:t>
            </a:r>
            <a:endParaRPr lang="es-ES" sz="2800" dirty="0">
              <a:solidFill>
                <a:srgbClr val="6A1224"/>
              </a:solidFill>
              <a:cs typeface="Calibri Light"/>
            </a:endParaRPr>
          </a:p>
        </p:txBody>
      </p:sp>
      <p:sp>
        <p:nvSpPr>
          <p:cNvPr id="39" name="Título 1">
            <a:extLst>
              <a:ext uri="{FF2B5EF4-FFF2-40B4-BE49-F238E27FC236}">
                <a16:creationId xmlns:a16="http://schemas.microsoft.com/office/drawing/2014/main" id="{B0CD6058-1AE8-B345-65B1-B1F3C7B50942}"/>
              </a:ext>
            </a:extLst>
          </p:cNvPr>
          <p:cNvSpPr txBox="1">
            <a:spLocks/>
          </p:cNvSpPr>
          <p:nvPr/>
        </p:nvSpPr>
        <p:spPr>
          <a:xfrm>
            <a:off x="7079761" y="5327008"/>
            <a:ext cx="2524812"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6A1224"/>
                </a:solidFill>
                <a:latin typeface="Aharoni"/>
                <a:ea typeface="+mj-lt"/>
                <a:cs typeface="+mj-lt"/>
              </a:rPr>
              <a:t>CAMPUS TARDE</a:t>
            </a:r>
            <a:endParaRPr lang="es-ES" sz="2400" dirty="0">
              <a:solidFill>
                <a:srgbClr val="6A1224"/>
              </a:solidFill>
              <a:cs typeface="Calibri Light"/>
            </a:endParaRPr>
          </a:p>
        </p:txBody>
      </p:sp>
      <p:sp>
        <p:nvSpPr>
          <p:cNvPr id="40" name="Rectángulo redondeado 39">
            <a:extLst>
              <a:ext uri="{FF2B5EF4-FFF2-40B4-BE49-F238E27FC236}">
                <a16:creationId xmlns:a16="http://schemas.microsoft.com/office/drawing/2014/main" id="{942F8C8B-1F3F-3AA2-EBDC-45E3E44F59C1}"/>
              </a:ext>
            </a:extLst>
          </p:cNvPr>
          <p:cNvSpPr/>
          <p:nvPr/>
        </p:nvSpPr>
        <p:spPr>
          <a:xfrm>
            <a:off x="1932709" y="5967553"/>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Título 1">
            <a:extLst>
              <a:ext uri="{FF2B5EF4-FFF2-40B4-BE49-F238E27FC236}">
                <a16:creationId xmlns:a16="http://schemas.microsoft.com/office/drawing/2014/main" id="{EE9C4011-FDB8-2CCC-9609-602FBFB074D7}"/>
              </a:ext>
            </a:extLst>
          </p:cNvPr>
          <p:cNvSpPr txBox="1">
            <a:spLocks/>
          </p:cNvSpPr>
          <p:nvPr/>
        </p:nvSpPr>
        <p:spPr>
          <a:xfrm>
            <a:off x="3690960" y="6046517"/>
            <a:ext cx="894712"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800" dirty="0">
                <a:solidFill>
                  <a:srgbClr val="F7E8DC"/>
                </a:solidFill>
                <a:latin typeface="Aharoni"/>
                <a:ea typeface="+mj-lt"/>
                <a:cs typeface="+mj-lt"/>
              </a:rPr>
              <a:t>17:00</a:t>
            </a:r>
            <a:endParaRPr lang="es-ES" sz="2800" dirty="0">
              <a:solidFill>
                <a:srgbClr val="F7E8DC"/>
              </a:solidFill>
              <a:cs typeface="Calibri Light"/>
            </a:endParaRPr>
          </a:p>
        </p:txBody>
      </p:sp>
      <p:sp>
        <p:nvSpPr>
          <p:cNvPr id="42" name="Rectángulo redondeado 41">
            <a:extLst>
              <a:ext uri="{FF2B5EF4-FFF2-40B4-BE49-F238E27FC236}">
                <a16:creationId xmlns:a16="http://schemas.microsoft.com/office/drawing/2014/main" id="{D86BA380-F89E-2C68-B594-F88B96DEF7B4}"/>
              </a:ext>
            </a:extLst>
          </p:cNvPr>
          <p:cNvSpPr/>
          <p:nvPr/>
        </p:nvSpPr>
        <p:spPr>
          <a:xfrm>
            <a:off x="6227619" y="5967553"/>
            <a:ext cx="4066310" cy="636445"/>
          </a:xfrm>
          <a:prstGeom prst="roundRect">
            <a:avLst/>
          </a:prstGeom>
          <a:solidFill>
            <a:srgbClr val="6A1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Título 1">
            <a:extLst>
              <a:ext uri="{FF2B5EF4-FFF2-40B4-BE49-F238E27FC236}">
                <a16:creationId xmlns:a16="http://schemas.microsoft.com/office/drawing/2014/main" id="{AF984094-8BA4-6308-6F9B-1BF315B8B156}"/>
              </a:ext>
            </a:extLst>
          </p:cNvPr>
          <p:cNvSpPr txBox="1">
            <a:spLocks/>
          </p:cNvSpPr>
          <p:nvPr/>
        </p:nvSpPr>
        <p:spPr>
          <a:xfrm>
            <a:off x="7757270" y="6089008"/>
            <a:ext cx="1251211" cy="393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ES" sz="2400" dirty="0">
                <a:solidFill>
                  <a:srgbClr val="F7E8DC"/>
                </a:solidFill>
                <a:latin typeface="Aharoni"/>
                <a:ea typeface="+mj-lt"/>
                <a:cs typeface="+mj-lt"/>
              </a:rPr>
              <a:t>SALIDA</a:t>
            </a:r>
            <a:endParaRPr lang="es-ES" sz="2400" dirty="0">
              <a:solidFill>
                <a:srgbClr val="F7E8DC"/>
              </a:solidFill>
              <a:cs typeface="Calibri Light"/>
            </a:endParaRPr>
          </a:p>
        </p:txBody>
      </p:sp>
    </p:spTree>
    <p:extLst>
      <p:ext uri="{BB962C8B-B14F-4D97-AF65-F5344CB8AC3E}">
        <p14:creationId xmlns:p14="http://schemas.microsoft.com/office/powerpoint/2010/main" val="26350620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AFB487B531A284585B41186695F6DDC" ma:contentTypeVersion="14" ma:contentTypeDescription="Crear nuevo documento." ma:contentTypeScope="" ma:versionID="a919e9612a85a507f7c433bc0ecbb16b">
  <xsd:schema xmlns:xsd="http://www.w3.org/2001/XMLSchema" xmlns:xs="http://www.w3.org/2001/XMLSchema" xmlns:p="http://schemas.microsoft.com/office/2006/metadata/properties" xmlns:ns2="cc38ff2b-e025-41c7-bf7b-0f931bfbddf4" xmlns:ns3="2f594a7c-f724-4bea-94b3-61e25a91f1de" targetNamespace="http://schemas.microsoft.com/office/2006/metadata/properties" ma:root="true" ma:fieldsID="98c7040d7706128646de48c7fba30aa6" ns2:_="" ns3:_="">
    <xsd:import namespace="cc38ff2b-e025-41c7-bf7b-0f931bfbddf4"/>
    <xsd:import namespace="2f594a7c-f724-4bea-94b3-61e25a91f1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8ff2b-e025-41c7-bf7b-0f931bfbd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447c5dd-1d26-4039-a56f-3bb11f1759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594a7c-f724-4bea-94b3-61e25a91f1d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01ac3e1-2d4c-43c7-be56-4f2a20b812b3}" ma:internalName="TaxCatchAll" ma:showField="CatchAllData" ma:web="2f594a7c-f724-4bea-94b3-61e25a91f1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594a7c-f724-4bea-94b3-61e25a91f1de" xsi:nil="true"/>
    <lcf76f155ced4ddcb4097134ff3c332f xmlns="cc38ff2b-e025-41c7-bf7b-0f931bfbdd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E43C10-1043-4200-BE40-7313F8036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8ff2b-e025-41c7-bf7b-0f931bfbddf4"/>
    <ds:schemaRef ds:uri="2f594a7c-f724-4bea-94b3-61e25a91f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0ADC78-B5D3-4309-8A68-D98B883845EA}">
  <ds:schemaRefs>
    <ds:schemaRef ds:uri="http://schemas.microsoft.com/sharepoint/v3/contenttype/forms"/>
  </ds:schemaRefs>
</ds:datastoreItem>
</file>

<file path=customXml/itemProps3.xml><?xml version="1.0" encoding="utf-8"?>
<ds:datastoreItem xmlns:ds="http://schemas.openxmlformats.org/officeDocument/2006/customXml" ds:itemID="{5FC7B149-C38E-4F27-B423-2CDA41E2460A}">
  <ds:schemaRefs>
    <ds:schemaRef ds:uri="2f594a7c-f724-4bea-94b3-61e25a91f1de"/>
    <ds:schemaRef ds:uri="http://purl.org/dc/elements/1.1/"/>
    <ds:schemaRef ds:uri="cc38ff2b-e025-41c7-bf7b-0f931bfbddf4"/>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Panorámica</PresentationFormat>
  <Paragraphs>205</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Aharoni</vt:lpstr>
      <vt:lpstr>Arial</vt:lpstr>
      <vt:lpstr>Calibri</vt:lpstr>
      <vt:lpstr>Calibri Light</vt:lpstr>
      <vt:lpstr>Courier New</vt:lpstr>
      <vt:lpstr>Courier New,monospace</vt:lpstr>
      <vt:lpstr>Wingdings,Sans-Serif</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Aitor Chacon</dc:creator>
  <cp:lastModifiedBy>Dirección Técnica - Rubí 25 de setembre</cp:lastModifiedBy>
  <cp:revision>286</cp:revision>
  <dcterms:created xsi:type="dcterms:W3CDTF">2024-03-14T10:01:44Z</dcterms:created>
  <dcterms:modified xsi:type="dcterms:W3CDTF">2025-07-01T08:11:25Z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0x010100EAFB487B531A284585B41186695F6DDC</vt:lpwstr>
  </property>
  <property fmtid="{D5CDD505-2E9C-101B-9397-08002B2CF9AE}" pid="3" name="MediaServiceImageTags">
    <vt:lpwstr/>
  </property>
</Properties>
</file>